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9" r:id="rId2"/>
    <p:sldId id="263" r:id="rId3"/>
    <p:sldId id="256" r:id="rId4"/>
    <p:sldId id="260" r:id="rId5"/>
    <p:sldId id="262" r:id="rId6"/>
    <p:sldId id="261" r:id="rId7"/>
    <p:sldId id="257" r:id="rId8"/>
    <p:sldId id="258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7272"/>
    <a:srgbClr val="C2F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75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98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9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992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93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359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04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57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804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01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36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A4CD5-5362-4AB1-A53D-8B524D11E36B}" type="datetimeFigureOut">
              <a:rPr lang="en-GB" smtClean="0"/>
              <a:t>05/05/2026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74C82-52EA-4C78-8106-FAA59C1F442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26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4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3.png"/><Relationship Id="rId5" Type="http://schemas.microsoft.com/office/2007/relationships/media" Target="../media/media3.m4a"/><Relationship Id="rId10" Type="http://schemas.openxmlformats.org/officeDocument/2006/relationships/image" Target="../media/image1.png"/><Relationship Id="rId4" Type="http://schemas.openxmlformats.org/officeDocument/2006/relationships/audio" Target="../media/media2.m4a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microsoft.com/office/2007/relationships/media" Target="../media/media11.m4a"/><Relationship Id="rId18" Type="http://schemas.openxmlformats.org/officeDocument/2006/relationships/audio" Target="../media/media13.m4a"/><Relationship Id="rId3" Type="http://schemas.microsoft.com/office/2007/relationships/media" Target="../media/media6.m4a"/><Relationship Id="rId21" Type="http://schemas.openxmlformats.org/officeDocument/2006/relationships/image" Target="../media/image5.png"/><Relationship Id="rId7" Type="http://schemas.microsoft.com/office/2007/relationships/media" Target="../media/media8.m4a"/><Relationship Id="rId12" Type="http://schemas.openxmlformats.org/officeDocument/2006/relationships/audio" Target="../media/media10.m4a"/><Relationship Id="rId17" Type="http://schemas.microsoft.com/office/2007/relationships/media" Target="../media/media13.m4a"/><Relationship Id="rId2" Type="http://schemas.openxmlformats.org/officeDocument/2006/relationships/audio" Target="../media/media5.m4a"/><Relationship Id="rId16" Type="http://schemas.openxmlformats.org/officeDocument/2006/relationships/audio" Target="../media/media12.m4a"/><Relationship Id="rId20" Type="http://schemas.openxmlformats.org/officeDocument/2006/relationships/image" Target="../media/image1.png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microsoft.com/office/2007/relationships/media" Target="../media/media10.m4a"/><Relationship Id="rId5" Type="http://schemas.microsoft.com/office/2007/relationships/media" Target="../media/media7.m4a"/><Relationship Id="rId15" Type="http://schemas.microsoft.com/office/2007/relationships/media" Target="../media/media12.m4a"/><Relationship Id="rId10" Type="http://schemas.openxmlformats.org/officeDocument/2006/relationships/audio" Target="../media/media9.m4a"/><Relationship Id="rId19" Type="http://schemas.openxmlformats.org/officeDocument/2006/relationships/slideLayout" Target="../slideLayouts/slideLayout1.xml"/><Relationship Id="rId4" Type="http://schemas.openxmlformats.org/officeDocument/2006/relationships/audio" Target="../media/media6.m4a"/><Relationship Id="rId9" Type="http://schemas.microsoft.com/office/2007/relationships/media" Target="../media/media9.m4a"/><Relationship Id="rId14" Type="http://schemas.openxmlformats.org/officeDocument/2006/relationships/audio" Target="../media/media11.m4a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m4a"/><Relationship Id="rId13" Type="http://schemas.openxmlformats.org/officeDocument/2006/relationships/slideLayout" Target="../slideLayouts/slideLayout1.xml"/><Relationship Id="rId3" Type="http://schemas.microsoft.com/office/2007/relationships/media" Target="../media/media15.m4a"/><Relationship Id="rId7" Type="http://schemas.microsoft.com/office/2007/relationships/media" Target="../media/media17.m4a"/><Relationship Id="rId12" Type="http://schemas.openxmlformats.org/officeDocument/2006/relationships/audio" Target="../media/media19.m4a"/><Relationship Id="rId2" Type="http://schemas.openxmlformats.org/officeDocument/2006/relationships/audio" Target="../media/media14.m4a"/><Relationship Id="rId16" Type="http://schemas.openxmlformats.org/officeDocument/2006/relationships/image" Target="../media/image3.png"/><Relationship Id="rId1" Type="http://schemas.microsoft.com/office/2007/relationships/media" Target="../media/media14.m4a"/><Relationship Id="rId6" Type="http://schemas.openxmlformats.org/officeDocument/2006/relationships/audio" Target="../media/media16.m4a"/><Relationship Id="rId11" Type="http://schemas.microsoft.com/office/2007/relationships/media" Target="../media/media19.m4a"/><Relationship Id="rId5" Type="http://schemas.microsoft.com/office/2007/relationships/media" Target="../media/media16.m4a"/><Relationship Id="rId15" Type="http://schemas.openxmlformats.org/officeDocument/2006/relationships/hyperlink" Target="https://www.youtube.com/watch?v=q07g-165esg&amp;t=162s" TargetMode="External"/><Relationship Id="rId10" Type="http://schemas.openxmlformats.org/officeDocument/2006/relationships/audio" Target="../media/media18.m4a"/><Relationship Id="rId4" Type="http://schemas.openxmlformats.org/officeDocument/2006/relationships/audio" Target="../media/media15.m4a"/><Relationship Id="rId9" Type="http://schemas.microsoft.com/office/2007/relationships/media" Target="../media/media18.m4a"/><Relationship Id="rId1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26.m4a"/><Relationship Id="rId18" Type="http://schemas.openxmlformats.org/officeDocument/2006/relationships/audio" Target="../media/media28.m4a"/><Relationship Id="rId3" Type="http://schemas.microsoft.com/office/2007/relationships/media" Target="../media/media21.m4a"/><Relationship Id="rId21" Type="http://schemas.openxmlformats.org/officeDocument/2006/relationships/slideLayout" Target="../slideLayouts/slideLayout1.xml"/><Relationship Id="rId7" Type="http://schemas.microsoft.com/office/2007/relationships/media" Target="../media/media23.m4a"/><Relationship Id="rId12" Type="http://schemas.openxmlformats.org/officeDocument/2006/relationships/audio" Target="../media/media25.m4a"/><Relationship Id="rId17" Type="http://schemas.microsoft.com/office/2007/relationships/media" Target="../media/media28.m4a"/><Relationship Id="rId2" Type="http://schemas.openxmlformats.org/officeDocument/2006/relationships/audio" Target="../media/media20.m4a"/><Relationship Id="rId16" Type="http://schemas.openxmlformats.org/officeDocument/2006/relationships/audio" Target="../media/media27.m4a"/><Relationship Id="rId20" Type="http://schemas.openxmlformats.org/officeDocument/2006/relationships/audio" Target="../media/media29.m4a"/><Relationship Id="rId1" Type="http://schemas.microsoft.com/office/2007/relationships/media" Target="../media/media20.m4a"/><Relationship Id="rId6" Type="http://schemas.openxmlformats.org/officeDocument/2006/relationships/audio" Target="../media/media22.m4a"/><Relationship Id="rId11" Type="http://schemas.microsoft.com/office/2007/relationships/media" Target="../media/media25.m4a"/><Relationship Id="rId24" Type="http://schemas.openxmlformats.org/officeDocument/2006/relationships/image" Target="../media/image3.png"/><Relationship Id="rId5" Type="http://schemas.microsoft.com/office/2007/relationships/media" Target="../media/media22.m4a"/><Relationship Id="rId15" Type="http://schemas.microsoft.com/office/2007/relationships/media" Target="../media/media27.m4a"/><Relationship Id="rId23" Type="http://schemas.openxmlformats.org/officeDocument/2006/relationships/image" Target="../media/image5.png"/><Relationship Id="rId10" Type="http://schemas.openxmlformats.org/officeDocument/2006/relationships/audio" Target="../media/media24.m4a"/><Relationship Id="rId19" Type="http://schemas.microsoft.com/office/2007/relationships/media" Target="../media/media29.m4a"/><Relationship Id="rId4" Type="http://schemas.openxmlformats.org/officeDocument/2006/relationships/audio" Target="../media/media21.m4a"/><Relationship Id="rId9" Type="http://schemas.microsoft.com/office/2007/relationships/media" Target="../media/media24.m4a"/><Relationship Id="rId14" Type="http://schemas.openxmlformats.org/officeDocument/2006/relationships/audio" Target="../media/media26.m4a"/><Relationship Id="rId2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microsoft.com/office/2007/relationships/media" Target="../media/media36.m4a"/><Relationship Id="rId18" Type="http://schemas.openxmlformats.org/officeDocument/2006/relationships/audio" Target="../media/media38.m4a"/><Relationship Id="rId3" Type="http://schemas.microsoft.com/office/2007/relationships/media" Target="../media/media31.m4a"/><Relationship Id="rId21" Type="http://schemas.openxmlformats.org/officeDocument/2006/relationships/slideLayout" Target="../slideLayouts/slideLayout1.xml"/><Relationship Id="rId7" Type="http://schemas.microsoft.com/office/2007/relationships/media" Target="../media/media33.m4a"/><Relationship Id="rId12" Type="http://schemas.openxmlformats.org/officeDocument/2006/relationships/audio" Target="../media/media35.m4a"/><Relationship Id="rId17" Type="http://schemas.microsoft.com/office/2007/relationships/media" Target="../media/media38.m4a"/><Relationship Id="rId2" Type="http://schemas.openxmlformats.org/officeDocument/2006/relationships/audio" Target="../media/media30.m4a"/><Relationship Id="rId16" Type="http://schemas.openxmlformats.org/officeDocument/2006/relationships/audio" Target="../media/media37.m4a"/><Relationship Id="rId20" Type="http://schemas.openxmlformats.org/officeDocument/2006/relationships/audio" Target="../media/media39.m4a"/><Relationship Id="rId1" Type="http://schemas.microsoft.com/office/2007/relationships/media" Target="../media/media30.m4a"/><Relationship Id="rId6" Type="http://schemas.openxmlformats.org/officeDocument/2006/relationships/audio" Target="../media/media32.m4a"/><Relationship Id="rId11" Type="http://schemas.microsoft.com/office/2007/relationships/media" Target="../media/media35.m4a"/><Relationship Id="rId24" Type="http://schemas.openxmlformats.org/officeDocument/2006/relationships/image" Target="../media/image3.png"/><Relationship Id="rId5" Type="http://schemas.microsoft.com/office/2007/relationships/media" Target="../media/media32.m4a"/><Relationship Id="rId15" Type="http://schemas.microsoft.com/office/2007/relationships/media" Target="../media/media37.m4a"/><Relationship Id="rId23" Type="http://schemas.openxmlformats.org/officeDocument/2006/relationships/hyperlink" Target="https://www.youtube.com/watch?v=FeIrUtlIxjw" TargetMode="External"/><Relationship Id="rId10" Type="http://schemas.openxmlformats.org/officeDocument/2006/relationships/audio" Target="../media/media34.m4a"/><Relationship Id="rId19" Type="http://schemas.microsoft.com/office/2007/relationships/media" Target="../media/media39.m4a"/><Relationship Id="rId4" Type="http://schemas.openxmlformats.org/officeDocument/2006/relationships/audio" Target="../media/media31.m4a"/><Relationship Id="rId9" Type="http://schemas.microsoft.com/office/2007/relationships/media" Target="../media/media34.m4a"/><Relationship Id="rId14" Type="http://schemas.openxmlformats.org/officeDocument/2006/relationships/audio" Target="../media/media36.m4a"/><Relationship Id="rId2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3.m4a"/><Relationship Id="rId13" Type="http://schemas.microsoft.com/office/2007/relationships/media" Target="../media/media46.m4a"/><Relationship Id="rId18" Type="http://schemas.openxmlformats.org/officeDocument/2006/relationships/audio" Target="../media/media48.m4a"/><Relationship Id="rId3" Type="http://schemas.microsoft.com/office/2007/relationships/media" Target="../media/media41.m4a"/><Relationship Id="rId21" Type="http://schemas.openxmlformats.org/officeDocument/2006/relationships/slideLayout" Target="../slideLayouts/slideLayout1.xml"/><Relationship Id="rId7" Type="http://schemas.microsoft.com/office/2007/relationships/media" Target="../media/media43.m4a"/><Relationship Id="rId12" Type="http://schemas.openxmlformats.org/officeDocument/2006/relationships/audio" Target="../media/media45.m4a"/><Relationship Id="rId17" Type="http://schemas.microsoft.com/office/2007/relationships/media" Target="../media/media48.m4a"/><Relationship Id="rId25" Type="http://schemas.openxmlformats.org/officeDocument/2006/relationships/image" Target="../media/image3.png"/><Relationship Id="rId2" Type="http://schemas.openxmlformats.org/officeDocument/2006/relationships/audio" Target="../media/media40.m4a"/><Relationship Id="rId16" Type="http://schemas.openxmlformats.org/officeDocument/2006/relationships/audio" Target="../media/media47.m4a"/><Relationship Id="rId20" Type="http://schemas.openxmlformats.org/officeDocument/2006/relationships/audio" Target="../media/media49.m4a"/><Relationship Id="rId1" Type="http://schemas.microsoft.com/office/2007/relationships/media" Target="../media/media40.m4a"/><Relationship Id="rId6" Type="http://schemas.openxmlformats.org/officeDocument/2006/relationships/audio" Target="../media/media42.m4a"/><Relationship Id="rId11" Type="http://schemas.microsoft.com/office/2007/relationships/media" Target="../media/media45.m4a"/><Relationship Id="rId24" Type="http://schemas.openxmlformats.org/officeDocument/2006/relationships/image" Target="../media/image6.png"/><Relationship Id="rId5" Type="http://schemas.microsoft.com/office/2007/relationships/media" Target="../media/media42.m4a"/><Relationship Id="rId15" Type="http://schemas.microsoft.com/office/2007/relationships/media" Target="../media/media47.m4a"/><Relationship Id="rId23" Type="http://schemas.openxmlformats.org/officeDocument/2006/relationships/hyperlink" Target="https://www.youtube.com/watch?v=_Hb6fDJxGPw" TargetMode="External"/><Relationship Id="rId10" Type="http://schemas.openxmlformats.org/officeDocument/2006/relationships/audio" Target="../media/media44.m4a"/><Relationship Id="rId19" Type="http://schemas.microsoft.com/office/2007/relationships/media" Target="../media/media49.m4a"/><Relationship Id="rId4" Type="http://schemas.openxmlformats.org/officeDocument/2006/relationships/audio" Target="../media/media41.m4a"/><Relationship Id="rId9" Type="http://schemas.microsoft.com/office/2007/relationships/media" Target="../media/media44.m4a"/><Relationship Id="rId14" Type="http://schemas.openxmlformats.org/officeDocument/2006/relationships/audio" Target="../media/media46.m4a"/><Relationship Id="rId2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ds.nationalgeographic.com/geography/countries/article/yem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nolingo.com/amazing-facts-about-arabic-speaking-countries-you-didnt-know/?srsltid=AfmBOoobHFuOKipcp7kIsHvjUyfAeGansssA5Jd9HI5dh_rOWP3oZoIR" TargetMode="External"/><Relationship Id="rId4" Type="http://schemas.openxmlformats.org/officeDocument/2006/relationships/hyperlink" Target="https://kids.nationalgeographic.com/animals/mammals/facts/caraca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articles/zwrvcx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qnxYiaHRPF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May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 smtClean="0">
                <a:solidFill>
                  <a:prstClr val="black"/>
                </a:solidFill>
              </a:rPr>
              <a:t>Arabic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pic>
        <p:nvPicPr>
          <p:cNvPr id="1026" name="Picture 2" descr="https://www.gicj.org/images/2016/categorythumbnails/arabicda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960" y="283989"/>
            <a:ext cx="7716620" cy="491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99961" y="5201920"/>
            <a:ext cx="7716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0" dirty="0" smtClean="0">
                <a:solidFill>
                  <a:srgbClr val="474747"/>
                </a:solidFill>
                <a:effectLst/>
                <a:latin typeface="Comic Sans MS" panose="030F0702030302020204" pitchFamily="66" charset="0"/>
              </a:rPr>
              <a:t>Arabic is the main official national language in </a:t>
            </a:r>
            <a:r>
              <a:rPr lang="en-GB" i="0" dirty="0" smtClean="0">
                <a:solidFill>
                  <a:srgbClr val="040C28"/>
                </a:solidFill>
                <a:effectLst/>
                <a:latin typeface="Comic Sans MS" panose="030F0702030302020204" pitchFamily="66" charset="0"/>
              </a:rPr>
              <a:t>22 countries</a:t>
            </a:r>
            <a:r>
              <a:rPr lang="en-GB" i="0" dirty="0" smtClean="0">
                <a:solidFill>
                  <a:srgbClr val="474747"/>
                </a:solidFill>
                <a:effectLst/>
                <a:latin typeface="Comic Sans MS" panose="030F0702030302020204" pitchFamily="66" charset="0"/>
              </a:rPr>
              <a:t> in the Middle East and North Africa: Bahrain, Iraq, Jordan, Kuwait, Lebanon, Oman, Palestine, Qatar, Saudi Arabia, Syria, United Arab Emirates, Yemen, Algeria, Chad, Egypt, Libya, Morocco, Sudan, Tunisia, Mauritania, Comoros, and Djibouti.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3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May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 smtClean="0">
                <a:solidFill>
                  <a:prstClr val="black"/>
                </a:solidFill>
              </a:rPr>
              <a:t>Arabic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1589847" y="713675"/>
            <a:ext cx="3023480" cy="226172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My name is </a:t>
            </a:r>
            <a:r>
              <a:rPr lang="en-GB" dirty="0" err="1" smtClean="0">
                <a:solidFill>
                  <a:schemeClr val="tx1"/>
                </a:solidFill>
              </a:rPr>
              <a:t>Mahmod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and I am Syrian. 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</a:rPr>
              <a:t>اسمي محمود وأنا سوري</a:t>
            </a:r>
          </a:p>
          <a:p>
            <a:pPr algn="ctr"/>
            <a:r>
              <a:rPr lang="en-GB" sz="2000" i="1" dirty="0" err="1">
                <a:solidFill>
                  <a:schemeClr val="tx1"/>
                </a:solidFill>
              </a:rPr>
              <a:t>aismi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mahmud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wa'ana</a:t>
            </a:r>
            <a:r>
              <a:rPr lang="en-GB" sz="2000" i="1" dirty="0">
                <a:solidFill>
                  <a:schemeClr val="tx1"/>
                </a:solidFill>
              </a:rPr>
              <a:t> suri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991833" y="246809"/>
            <a:ext cx="3916507" cy="23977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 can speak and write  English and </a:t>
            </a:r>
            <a:r>
              <a:rPr lang="en-GB" dirty="0" smtClean="0">
                <a:solidFill>
                  <a:schemeClr val="tx1"/>
                </a:solidFill>
              </a:rPr>
              <a:t>Arabic. </a:t>
            </a:r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ar-AE" sz="2000" b="1" dirty="0">
                <a:solidFill>
                  <a:schemeClr val="tx1"/>
                </a:solidFill>
              </a:rPr>
              <a:t>أستطيع التحدث والكتابة </a:t>
            </a:r>
            <a:r>
              <a:rPr lang="en-GB" sz="2000" b="1" dirty="0" smtClean="0">
                <a:solidFill>
                  <a:schemeClr val="tx1"/>
                </a:solidFill>
              </a:rPr>
              <a:t>.</a:t>
            </a:r>
            <a:r>
              <a:rPr lang="ar-AE" sz="2000" b="1" dirty="0" smtClean="0">
                <a:solidFill>
                  <a:schemeClr val="tx1"/>
                </a:solidFill>
              </a:rPr>
              <a:t>باللغتين </a:t>
            </a:r>
            <a:r>
              <a:rPr lang="ar-AE" sz="2000" b="1" dirty="0">
                <a:solidFill>
                  <a:schemeClr val="tx1"/>
                </a:solidFill>
              </a:rPr>
              <a:t>الإنجليزية </a:t>
            </a:r>
            <a:r>
              <a:rPr lang="ar-AE" sz="2000" b="1" dirty="0" smtClean="0">
                <a:solidFill>
                  <a:schemeClr val="tx1"/>
                </a:solidFill>
              </a:rPr>
              <a:t>والعربية</a:t>
            </a:r>
            <a:endParaRPr lang="ar-AE" sz="2000" b="1" dirty="0">
              <a:solidFill>
                <a:schemeClr val="tx1"/>
              </a:solidFill>
            </a:endParaRPr>
          </a:p>
          <a:p>
            <a:pPr algn="ctr"/>
            <a:r>
              <a:rPr lang="ar-AE" dirty="0">
                <a:solidFill>
                  <a:schemeClr val="tx1"/>
                </a:solidFill>
              </a:rPr>
              <a:t>'</a:t>
            </a:r>
            <a:r>
              <a:rPr lang="en-GB" i="1" dirty="0">
                <a:solidFill>
                  <a:schemeClr val="tx1"/>
                </a:solidFill>
              </a:rPr>
              <a:t>astatie altahaduth walkitabat biallughatayn al'iinjiliziat walearabia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4186963" y="3651333"/>
            <a:ext cx="3616418" cy="241992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like </a:t>
            </a:r>
            <a:r>
              <a:rPr lang="en-GB" dirty="0" smtClean="0">
                <a:solidFill>
                  <a:schemeClr val="tx1"/>
                </a:solidFill>
              </a:rPr>
              <a:t>to eat chicken. 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ar-AE" sz="2000" b="1" dirty="0">
                <a:solidFill>
                  <a:schemeClr val="tx1"/>
                </a:solidFill>
              </a:rPr>
              <a:t>أحب أكل الدجاج.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</a:rPr>
              <a:t>'</a:t>
            </a:r>
            <a:r>
              <a:rPr lang="en-GB" sz="2000" i="1" dirty="0" err="1">
                <a:solidFill>
                  <a:schemeClr val="tx1"/>
                </a:solidFill>
              </a:rPr>
              <a:t>uhibu</a:t>
            </a:r>
            <a:r>
              <a:rPr lang="en-GB" sz="2000" i="1" dirty="0">
                <a:solidFill>
                  <a:schemeClr val="tx1"/>
                </a:solidFill>
              </a:rPr>
              <a:t> '</a:t>
            </a:r>
            <a:r>
              <a:rPr lang="en-GB" sz="2000" i="1" dirty="0" err="1">
                <a:solidFill>
                  <a:schemeClr val="tx1"/>
                </a:solidFill>
              </a:rPr>
              <a:t>akl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aldajaji</a:t>
            </a:r>
            <a:r>
              <a:rPr lang="en-GB" sz="2000" i="1" dirty="0">
                <a:solidFill>
                  <a:schemeClr val="tx1"/>
                </a:solidFill>
              </a:rPr>
              <a:t>.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7872608" y="2347553"/>
            <a:ext cx="3281250" cy="274425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 </a:t>
            </a:r>
            <a:r>
              <a:rPr lang="en-GB" dirty="0" smtClean="0">
                <a:solidFill>
                  <a:schemeClr val="tx1"/>
                </a:solidFill>
              </a:rPr>
              <a:t>like to play football.</a:t>
            </a:r>
            <a:endParaRPr lang="en-GB" dirty="0" smtClean="0">
              <a:solidFill>
                <a:schemeClr val="tx1"/>
              </a:solidFill>
            </a:endParaRPr>
          </a:p>
          <a:p>
            <a:pPr algn="ctr"/>
            <a:r>
              <a:rPr lang="ar-AE" sz="2000" b="1" dirty="0">
                <a:solidFill>
                  <a:schemeClr val="tx1"/>
                </a:solidFill>
              </a:rPr>
              <a:t>أحب لعب كرة القدم.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</a:rPr>
              <a:t>'</a:t>
            </a:r>
            <a:r>
              <a:rPr lang="en-GB" sz="2000" i="1" dirty="0" err="1">
                <a:solidFill>
                  <a:schemeClr val="tx1"/>
                </a:solidFill>
              </a:rPr>
              <a:t>uhibu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laeib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kurat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r>
              <a:rPr lang="en-GB" sz="2000" i="1" dirty="0" err="1">
                <a:solidFill>
                  <a:schemeClr val="tx1"/>
                </a:solidFill>
              </a:rPr>
              <a:t>alqadami</a:t>
            </a:r>
            <a:r>
              <a:rPr lang="en-GB" sz="2000" i="1" dirty="0" smtClean="0">
                <a:solidFill>
                  <a:schemeClr val="tx1"/>
                </a:solidFill>
              </a:rPr>
              <a:t>.</a:t>
            </a:r>
            <a:endParaRPr lang="en-GB" i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32186" y="3472873"/>
            <a:ext cx="2581463" cy="32840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30058" y="1641336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298741" y="1234936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210663" y="4658096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612777" y="3516478"/>
            <a:ext cx="406400" cy="406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5013" y="3931482"/>
            <a:ext cx="3155806" cy="236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79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36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86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08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May - </a:t>
            </a:r>
            <a:r>
              <a:rPr lang="en-US" sz="5000" b="1" dirty="0" smtClean="0"/>
              <a:t>Arabic</a:t>
            </a:r>
            <a:endParaRPr lang="en-GB" sz="50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48082" y="154974"/>
            <a:ext cx="484111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Register        </a:t>
            </a:r>
            <a:r>
              <a:rPr lang="ar-AE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السجل</a:t>
            </a:r>
            <a:r>
              <a:rPr lang="en-GB" sz="36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9192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608859" y="1473200"/>
            <a:ext cx="2478640" cy="1817952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endParaRPr lang="en-GB" sz="20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233350" algn="ctr"/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Massao alkhir sayidati.</a:t>
            </a:r>
          </a:p>
          <a:p>
            <a:pPr marR="233350" algn="ctr"/>
            <a:r>
              <a:rPr lang="ar-AE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مساء الخير</a:t>
            </a:r>
          </a:p>
          <a:p>
            <a:pPr marR="233350" algn="ctr"/>
            <a:r>
              <a:rPr lang="ar-AE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سيدتي</a:t>
            </a:r>
            <a:endParaRPr lang="ar-AE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233350" algn="ctr"/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6493024" y="956279"/>
            <a:ext cx="2115834" cy="163968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Sabah alkhair sayidati.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صباح الخير </a:t>
            </a:r>
          </a:p>
          <a:p>
            <a:pPr algn="ctr"/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سيدتي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5587806" y="2608744"/>
            <a:ext cx="2063254" cy="164611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Sabah alkhair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aidy.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صباح الخير </a:t>
            </a:r>
          </a:p>
          <a:p>
            <a:pPr algn="ctr"/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سيدي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5442370" y="4592368"/>
            <a:ext cx="2354126" cy="146993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Massao alkhir saidy.</a:t>
            </a:r>
          </a:p>
          <a:p>
            <a:pPr algn="ct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مساء </a:t>
            </a:r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الخيرسيدي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14612"/>
              </p:ext>
            </p:extLst>
          </p:nvPr>
        </p:nvGraphicFramePr>
        <p:xfrm>
          <a:off x="1046288" y="1880220"/>
          <a:ext cx="4021189" cy="3476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267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2140922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6719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Arabic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Sabah alkhair</a:t>
                      </a:r>
                    </a:p>
                    <a:p>
                      <a:pPr algn="r"/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صباح الخير 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morning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Sayidati</a:t>
                      </a:r>
                    </a:p>
                    <a:p>
                      <a:pPr algn="r"/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سيدتي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Madam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Saidy</a:t>
                      </a:r>
                    </a:p>
                    <a:p>
                      <a:pPr algn="r"/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سيدي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671940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Massao alkhir</a:t>
                      </a:r>
                    </a:p>
                    <a:p>
                      <a:pPr algn="r"/>
                      <a:r>
                        <a:rPr lang="ar-AE" sz="2000" dirty="0" smtClean="0">
                          <a:latin typeface="Arial" panose="020B0604020202020204" pitchFamily="34" charset="0"/>
                          <a:cs typeface="+mn-cs"/>
                        </a:rPr>
                        <a:t>مساء الخير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afternoon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152079"/>
                  </a:ext>
                </a:extLst>
              </a:tr>
            </a:tbl>
          </a:graphicData>
        </a:graphic>
      </p:graphicFrame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8135139" y="160586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0417217" y="2459073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144541" y="3141717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7360526" y="5116569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705600" y="274940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4083" y="2884752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34784" y="3634163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44083" y="4292041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4606" y="499379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61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2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9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5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0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17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40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479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01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May - </a:t>
            </a:r>
            <a:r>
              <a:rPr lang="en-US" sz="5000" b="1" dirty="0" smtClean="0"/>
              <a:t>Arabic</a:t>
            </a:r>
            <a:endParaRPr lang="en-GB" sz="50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29569" y="302999"/>
            <a:ext cx="737120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Colours           al'alwan            </a:t>
            </a:r>
            <a:r>
              <a:rPr lang="ar-AE" sz="3600" dirty="0">
                <a:solidFill>
                  <a:prstClr val="black"/>
                </a:solidFill>
                <a:latin typeface="Arial" panose="020B0604020202020204" pitchFamily="34" charset="0"/>
              </a:rPr>
              <a:t>الألوان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1118330" y="1496289"/>
            <a:ext cx="2343604" cy="2299855"/>
          </a:xfrm>
          <a:prstGeom prst="flowChartConnector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Alazrak</a:t>
            </a:r>
          </a:p>
          <a:p>
            <a:pPr lvl="0" algn="ctr"/>
            <a:r>
              <a:rPr lang="ar-AE" sz="3200" b="1" dirty="0">
                <a:solidFill>
                  <a:prstClr val="black"/>
                </a:solidFill>
                <a:latin typeface="Arial" panose="020B0604020202020204" pitchFamily="34" charset="0"/>
              </a:rPr>
              <a:t>الأزرق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2697018" y="3642320"/>
            <a:ext cx="2530764" cy="2462915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Alakhdr</a:t>
            </a:r>
          </a:p>
          <a:p>
            <a:pPr lvl="0" algn="ctr"/>
            <a:r>
              <a:rPr lang="ar-AE" sz="3200" b="1" dirty="0">
                <a:solidFill>
                  <a:prstClr val="black"/>
                </a:solidFill>
                <a:latin typeface="Arial" panose="020B0604020202020204" pitchFamily="34" charset="0"/>
              </a:rPr>
              <a:t>الأخضر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648079" y="1496289"/>
            <a:ext cx="2501596" cy="234437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Alahmr</a:t>
            </a:r>
          </a:p>
          <a:p>
            <a:pPr lvl="0" algn="ctr"/>
            <a:r>
              <a:rPr lang="ar-AE" sz="3200" b="1" dirty="0">
                <a:solidFill>
                  <a:prstClr val="black"/>
                </a:solidFill>
                <a:latin typeface="Arial" panose="020B0604020202020204" pitchFamily="34" charset="0"/>
              </a:rPr>
              <a:t>الأحمر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458378" y="3667890"/>
            <a:ext cx="2533045" cy="2364509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Albortkaly</a:t>
            </a:r>
          </a:p>
          <a:p>
            <a:pPr lvl="0" algn="ctr"/>
            <a:r>
              <a:rPr lang="ar-AE" sz="2400" b="1" dirty="0">
                <a:solidFill>
                  <a:prstClr val="black"/>
                </a:solidFill>
                <a:latin typeface="Arial" panose="020B0604020202020204" pitchFamily="34" charset="0"/>
              </a:rPr>
              <a:t>البرتقالي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8349673" y="1451766"/>
            <a:ext cx="2547723" cy="234437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Alasfr</a:t>
            </a:r>
          </a:p>
          <a:p>
            <a:pPr lvl="0" algn="ctr"/>
            <a:r>
              <a:rPr lang="ar-AE" sz="3200" b="1" dirty="0">
                <a:solidFill>
                  <a:prstClr val="black"/>
                </a:solidFill>
                <a:latin typeface="Arial" panose="020B0604020202020204" pitchFamily="34" charset="0"/>
              </a:rPr>
              <a:t>الأصفر</a:t>
            </a:r>
            <a:endParaRPr lang="en-GB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6209" y="6387614"/>
            <a:ext cx="6937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Colour </a:t>
            </a:r>
            <a:r>
              <a:rPr lang="en-GB" dirty="0"/>
              <a:t>song: </a:t>
            </a:r>
            <a:r>
              <a:rPr lang="en-GB" dirty="0">
                <a:hlinkClick r:id="rId15"/>
              </a:rPr>
              <a:t>https://</a:t>
            </a:r>
            <a:r>
              <a:rPr lang="en-GB" dirty="0" smtClean="0">
                <a:hlinkClick r:id="rId15"/>
              </a:rPr>
              <a:t>www.youtube.com/watch?v=q07g-165esg&amp;t=162s</a:t>
            </a:r>
            <a:r>
              <a:rPr lang="en-GB" dirty="0" smtClean="0"/>
              <a:t>  </a:t>
            </a:r>
            <a:endParaRPr lang="en-GB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9515386" y="3134400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633565" y="5285318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729060" y="3225800"/>
            <a:ext cx="406400" cy="4064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798418" y="5362482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119019" y="3225800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7521700" y="4229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8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2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6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5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7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28895" y="-1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May - </a:t>
            </a:r>
            <a:r>
              <a:rPr lang="en-US" sz="5000" b="1" dirty="0" smtClean="0"/>
              <a:t>Arabic</a:t>
            </a:r>
            <a:endParaRPr lang="en-GB" sz="5000" b="1" dirty="0"/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74939" y="60495"/>
            <a:ext cx="521425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Lunch       </a:t>
            </a:r>
            <a:r>
              <a:rPr lang="en-GB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ghada‘      </a:t>
            </a:r>
            <a:r>
              <a:rPr lang="ar-AE" sz="3600" dirty="0" smtClean="0">
                <a:latin typeface="Arial" panose="020B0604020202020204" pitchFamily="34" charset="0"/>
              </a:rPr>
              <a:t>غداء</a:t>
            </a:r>
            <a:r>
              <a:rPr lang="en-GB" sz="3600" dirty="0" smtClean="0">
                <a:latin typeface="Arial" panose="020B0604020202020204" pitchFamily="34" charset="0"/>
              </a:rPr>
              <a:t>  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289192" y="3589170"/>
            <a:ext cx="2798307" cy="3133616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9047863" y="1618911"/>
            <a:ext cx="2277277" cy="1718649"/>
          </a:xfrm>
          <a:prstGeom prst="wedgeEllipseCallou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Alasfr Mnfadlek</a:t>
            </a:r>
          </a:p>
          <a:p>
            <a:pPr marR="233350" algn="r"/>
            <a:r>
              <a:rPr lang="ar-A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الأصفر</a:t>
            </a:r>
          </a:p>
          <a:p>
            <a:pPr marR="233350" algn="r"/>
            <a:r>
              <a:rPr lang="ar-AE" sz="2000" b="1" dirty="0">
                <a:solidFill>
                  <a:srgbClr val="000000"/>
                </a:solidFill>
                <a:latin typeface="Arial" panose="020B0604020202020204" pitchFamily="34" charset="0"/>
              </a:rPr>
              <a:t>من </a:t>
            </a:r>
            <a:r>
              <a:rPr lang="ar-AE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فضلك</a:t>
            </a:r>
            <a:endParaRPr lang="ar-AE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Oval Callout 13"/>
          <p:cNvSpPr/>
          <p:nvPr/>
        </p:nvSpPr>
        <p:spPr>
          <a:xfrm flipH="1">
            <a:off x="7158042" y="900242"/>
            <a:ext cx="2081304" cy="1554902"/>
          </a:xfrm>
          <a:prstGeom prst="wedgeEllipse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Alakhdr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Mnfadlek</a:t>
            </a:r>
          </a:p>
          <a:p>
            <a:pPr algn="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الأخضر</a:t>
            </a:r>
          </a:p>
          <a:p>
            <a:pPr algn="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من </a:t>
            </a:r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فضلك</a:t>
            </a:r>
            <a:endParaRPr lang="ar-AE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 flipH="1">
            <a:off x="5153891" y="1444813"/>
            <a:ext cx="2063254" cy="1646116"/>
          </a:xfrm>
          <a:prstGeom prst="wedgeEllipse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Albortkaly Shokrn lk</a:t>
            </a:r>
          </a:p>
          <a:p>
            <a:pPr algn="r"/>
            <a:r>
              <a:rPr lang="ar-AE" sz="2000" b="1" dirty="0">
                <a:solidFill>
                  <a:schemeClr val="tx1"/>
                </a:solidFill>
                <a:latin typeface="Arial" panose="020B0604020202020204" pitchFamily="34" charset="0"/>
              </a:rPr>
              <a:t>البرتقالي</a:t>
            </a:r>
          </a:p>
          <a:p>
            <a:pPr algn="r"/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شكرًا لك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 flipH="1">
            <a:off x="5375564" y="5026226"/>
            <a:ext cx="2065665" cy="1489526"/>
          </a:xfrm>
          <a:prstGeom prst="wedgeEllipse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Alahmr Shokrn lk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r"/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الأحمرشكرًا لك</a:t>
            </a:r>
          </a:p>
          <a:p>
            <a:pPr lvl="0" algn="ctr"/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 flipH="1">
            <a:off x="5873726" y="3319464"/>
            <a:ext cx="2111581" cy="1634999"/>
          </a:xfrm>
          <a:prstGeom prst="wedgeEllipseCallou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Alazrak Shokrn lk</a:t>
            </a:r>
          </a:p>
          <a:p>
            <a:pPr algn="r"/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الأزرق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r"/>
            <a:r>
              <a:rPr lang="ar-AE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شكرًا لك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1556904" y="1132099"/>
            <a:ext cx="2157542" cy="1671325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 lown?</a:t>
            </a:r>
          </a:p>
          <a:p>
            <a:pPr lvl="0" algn="ctr"/>
            <a:r>
              <a:rPr lang="ar-AE" sz="2000" b="1" dirty="0">
                <a:solidFill>
                  <a:prstClr val="black"/>
                </a:solidFill>
                <a:latin typeface="Arial" panose="020B0604020202020204" pitchFamily="34" charset="0"/>
              </a:rPr>
              <a:t>أي لون؟</a:t>
            </a:r>
            <a:endParaRPr lang="en-GB" sz="2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n-GB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667352" y="1861471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889884" y="231909"/>
            <a:ext cx="406400" cy="4064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402018" y="2590361"/>
            <a:ext cx="406400" cy="4064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578907" y="1764562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602710" y="2387161"/>
            <a:ext cx="406400" cy="4064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403007" y="4210122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399510" y="5567789"/>
            <a:ext cx="406400" cy="406400"/>
          </a:xfrm>
          <a:prstGeom prst="rect">
            <a:avLst/>
          </a:prstGeom>
        </p:spPr>
      </p:pic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842211"/>
              </p:ext>
            </p:extLst>
          </p:nvPr>
        </p:nvGraphicFramePr>
        <p:xfrm>
          <a:off x="1119233" y="3259943"/>
          <a:ext cx="4044068" cy="3259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574">
                  <a:extLst>
                    <a:ext uri="{9D8B030D-6E8A-4147-A177-3AD203B41FA5}">
                      <a16:colId xmlns:a16="http://schemas.microsoft.com/office/drawing/2014/main" val="2379324747"/>
                    </a:ext>
                  </a:extLst>
                </a:gridCol>
                <a:gridCol w="1713494">
                  <a:extLst>
                    <a:ext uri="{9D8B030D-6E8A-4147-A177-3AD203B41FA5}">
                      <a16:colId xmlns:a16="http://schemas.microsoft.com/office/drawing/2014/main" val="2065052564"/>
                    </a:ext>
                  </a:extLst>
                </a:gridCol>
              </a:tblGrid>
              <a:tr h="4553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Arabic</a:t>
                      </a: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72269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Mnfadlek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من فضلك</a:t>
                      </a: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please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521360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Shokr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lk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شكرًا لك</a:t>
                      </a: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thank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you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053528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lown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أي لون؟</a:t>
                      </a: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Which colour?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47909"/>
                  </a:ext>
                </a:extLst>
              </a:tr>
              <a:tr h="455383">
                <a:tc>
                  <a:txBody>
                    <a:bodyPr/>
                    <a:lstStyle/>
                    <a:p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Ghada</a:t>
                      </a:r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' </a:t>
                      </a:r>
                      <a:r>
                        <a:rPr lang="en-GB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marzum</a:t>
                      </a:r>
                      <a:endParaRPr lang="en-GB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ar-AE" sz="2000" dirty="0" smtClean="0"/>
                        <a:t>غداء مرزوم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packed</a:t>
                      </a:r>
                      <a:r>
                        <a:rPr lang="en-GB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lunch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E72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116621"/>
                  </a:ext>
                </a:extLst>
              </a:tr>
            </a:tbl>
          </a:graphicData>
        </a:graphic>
      </p:graphicFrame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36759" y="5440218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36759" y="4751263"/>
            <a:ext cx="406400" cy="4064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60952" y="402794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236759" y="612917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47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59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595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71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9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52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261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250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243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401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animBg="1"/>
      <p:bldP spid="14" grpId="0" animBg="1"/>
      <p:bldP spid="7" grpId="0" animBg="1"/>
      <p:bldP spid="15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/>
              <a:t>May - </a:t>
            </a:r>
            <a:r>
              <a:rPr lang="en-US" sz="5000" b="1" dirty="0" smtClean="0"/>
              <a:t>Arabic</a:t>
            </a:r>
            <a:endParaRPr lang="en-GB" sz="5000" b="1" dirty="0"/>
          </a:p>
        </p:txBody>
      </p:sp>
      <p:sp>
        <p:nvSpPr>
          <p:cNvPr id="7" name="Oval Callout 6"/>
          <p:cNvSpPr/>
          <p:nvPr/>
        </p:nvSpPr>
        <p:spPr>
          <a:xfrm>
            <a:off x="1136029" y="2343051"/>
            <a:ext cx="2205814" cy="184186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 </a:t>
            </a:r>
          </a:p>
          <a:p>
            <a:pPr algn="ctr"/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Mrhban</a:t>
            </a:r>
          </a:p>
          <a:p>
            <a:pPr algn="r"/>
            <a:r>
              <a:rPr lang="ar-AE" sz="2000" dirty="0" smtClean="0">
                <a:solidFill>
                  <a:schemeClr val="tx1"/>
                </a:solidFill>
                <a:latin typeface="Arial" panose="020B0604020202020204" pitchFamily="34" charset="0"/>
              </a:rPr>
              <a:t>مرحبًا</a:t>
            </a:r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endParaRPr lang="en-GB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8113858" y="3978745"/>
            <a:ext cx="2594781" cy="221446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Goodbye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 alsalama</a:t>
            </a:r>
          </a:p>
          <a:p>
            <a:pPr algn="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مع السلامة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2186676" y="185234"/>
            <a:ext cx="2960983" cy="193049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</a:t>
            </a:r>
          </a:p>
          <a:p>
            <a:pPr marR="233350" algn="ctr"/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Sabah alkhair</a:t>
            </a:r>
          </a:p>
          <a:p>
            <a:pPr marR="233350" algn="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 صباح الخير</a:t>
            </a:r>
            <a:endParaRPr lang="en-GB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445375" y="4203836"/>
            <a:ext cx="3043859" cy="222578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afternoon</a:t>
            </a:r>
          </a:p>
          <a:p>
            <a:pPr marR="233350" algn="ctr"/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Massao alkhir</a:t>
            </a:r>
          </a:p>
          <a:p>
            <a:pPr marR="233350" algn="r"/>
            <a:r>
              <a:rPr lang="ar-AE" sz="2000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مساء الخير</a:t>
            </a:r>
            <a:endParaRPr lang="en-GB" sz="2000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5387375" y="274320"/>
            <a:ext cx="2314815" cy="1809598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R="233350" algn="ctr"/>
            <a:r>
              <a:rPr lang="en-GB" sz="2000" b="1" dirty="0" smtClean="0">
                <a:solidFill>
                  <a:schemeClr val="tx1"/>
                </a:solidFill>
                <a:latin typeface="Cabin"/>
              </a:rPr>
              <a:t>Shokrn lk</a:t>
            </a:r>
          </a:p>
          <a:p>
            <a:pPr marR="233350" algn="r"/>
            <a:r>
              <a:rPr lang="ar-AE" sz="2000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شكرًا لك</a:t>
            </a:r>
            <a:endParaRPr lang="en-GB" sz="2000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3854344" y="2286369"/>
            <a:ext cx="1992274" cy="18377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233350" algn="ctr"/>
            <a:r>
              <a:rPr lang="en-GB" sz="2000" b="0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Sorry</a:t>
            </a:r>
          </a:p>
          <a:p>
            <a:pPr marR="233350" algn="ctr"/>
            <a:r>
              <a:rPr lang="en-GB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Asf</a:t>
            </a:r>
          </a:p>
          <a:p>
            <a:pPr marR="233350" algn="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آسف</a:t>
            </a:r>
            <a:endParaRPr lang="en-GB" sz="2000" i="0" u="none" strike="noStrike" dirty="0" smtClean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6359119" y="2443610"/>
            <a:ext cx="2286117" cy="176022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 done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'ahsant</a:t>
            </a:r>
          </a:p>
          <a:p>
            <a:pPr algn="r"/>
            <a:r>
              <a:rPr lang="ar-AE" sz="2000" dirty="0">
                <a:solidFill>
                  <a:schemeClr val="tx1"/>
                </a:solidFill>
                <a:latin typeface="Arial" panose="020B0604020202020204" pitchFamily="34" charset="0"/>
              </a:rPr>
              <a:t>أحسنت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8935293" y="1752959"/>
            <a:ext cx="2179747" cy="1759843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</a:t>
            </a:r>
          </a:p>
          <a:p>
            <a:pPr marR="233350" algn="ctr"/>
            <a:r>
              <a:rPr lang="en-GB" sz="2000" b="1" dirty="0" smtClean="0">
                <a:solidFill>
                  <a:schemeClr val="tx1"/>
                </a:solidFill>
                <a:latin typeface="Cabin"/>
              </a:rPr>
              <a:t>Mnfadlek</a:t>
            </a:r>
          </a:p>
          <a:p>
            <a:pPr marR="233350" algn="r"/>
            <a:r>
              <a:rPr lang="ar-AE" sz="2000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من فضلك</a:t>
            </a:r>
            <a:endParaRPr lang="en-GB" sz="2000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4923483" y="4041197"/>
            <a:ext cx="2115181" cy="1805421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</a:p>
          <a:p>
            <a:pPr marR="233350" algn="ctr"/>
            <a:r>
              <a:rPr lang="en-GB" sz="2000" b="1" dirty="0" smtClean="0">
                <a:solidFill>
                  <a:schemeClr val="tx1"/>
                </a:solidFill>
                <a:latin typeface="Cabin"/>
              </a:rPr>
              <a:t>La</a:t>
            </a:r>
          </a:p>
          <a:p>
            <a:pPr marR="233350" algn="r"/>
            <a:r>
              <a:rPr lang="ar-AE" sz="2000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لا</a:t>
            </a:r>
            <a:endParaRPr lang="en-GB" sz="2000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941905" y="185234"/>
            <a:ext cx="1824804" cy="1535399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</a:t>
            </a:r>
          </a:p>
          <a:p>
            <a:pPr marR="233350" algn="ctr"/>
            <a:r>
              <a:rPr lang="en-GB" sz="2000" b="1" dirty="0" smtClean="0">
                <a:solidFill>
                  <a:schemeClr val="tx1"/>
                </a:solidFill>
                <a:latin typeface="Cabin"/>
              </a:rPr>
              <a:t>N</a:t>
            </a:r>
            <a:r>
              <a:rPr lang="en-GB" sz="2000" b="1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aeam</a:t>
            </a:r>
          </a:p>
          <a:p>
            <a:pPr marR="233350" algn="r"/>
            <a:r>
              <a:rPr lang="ar-AE" sz="2000" i="0" u="none" strike="noStrike" dirty="0" smtClean="0">
                <a:solidFill>
                  <a:schemeClr val="tx1"/>
                </a:solidFill>
                <a:effectLst/>
                <a:latin typeface="Cabin"/>
              </a:rPr>
              <a:t>نعم</a:t>
            </a:r>
            <a:endParaRPr lang="en-GB" sz="2000" i="0" u="none" strike="noStrike" dirty="0" smtClean="0">
              <a:solidFill>
                <a:schemeClr val="tx1"/>
              </a:solidFill>
              <a:effectLst/>
              <a:latin typeface="Cabi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33718" y="6528530"/>
            <a:ext cx="472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3"/>
              </a:rPr>
              <a:t>https://</a:t>
            </a:r>
            <a:r>
              <a:rPr lang="en-GB" dirty="0" smtClean="0">
                <a:hlinkClick r:id="rId23"/>
              </a:rPr>
              <a:t>www.youtube.com/watch?v=FeIrUtlIxjw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5117243" y="6198390"/>
            <a:ext cx="2152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Good morning song: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4574872" y="975919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205065" y="978342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9316680" y="764537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2870467" y="3066471"/>
            <a:ext cx="406400" cy="4064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5278330" y="3002040"/>
            <a:ext cx="406400" cy="4064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8164616" y="3136174"/>
            <a:ext cx="406400" cy="406400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599379" y="2443289"/>
            <a:ext cx="406400" cy="4064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3891612" y="5123121"/>
            <a:ext cx="406400" cy="4064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456485" y="4716721"/>
            <a:ext cx="406400" cy="4064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0309429" y="490460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8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7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32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5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245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71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233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479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758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May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 smtClean="0">
                <a:solidFill>
                  <a:prstClr val="black"/>
                </a:solidFill>
              </a:rPr>
              <a:t>Arabic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048240" y="82015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١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Wahid</a:t>
            </a:r>
          </a:p>
          <a:p>
            <a:pPr algn="r"/>
            <a:r>
              <a:rPr lang="ar-AE" sz="2800" dirty="0">
                <a:solidFill>
                  <a:schemeClr val="tx1"/>
                </a:solidFill>
                <a:latin typeface="Arial" panose="020B0604020202020204" pitchFamily="34" charset="0"/>
              </a:rPr>
              <a:t>واحد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2976515" y="1380516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٢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Aithnayn</a:t>
            </a:r>
          </a:p>
          <a:p>
            <a:pPr algn="r"/>
            <a:r>
              <a:rPr lang="ar-AE" sz="2600" dirty="0">
                <a:solidFill>
                  <a:schemeClr val="tx1"/>
                </a:solidFill>
                <a:latin typeface="Arial" panose="020B0604020202020204" pitchFamily="34" charset="0"/>
              </a:rPr>
              <a:t>اثنان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4828875" y="2712289"/>
            <a:ext cx="2457660" cy="2003046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Eight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٨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Thamania</a:t>
            </a:r>
          </a:p>
          <a:p>
            <a:pPr algn="r"/>
            <a:r>
              <a:rPr lang="ar-AE" sz="2600" dirty="0">
                <a:solidFill>
                  <a:schemeClr val="tx1"/>
                </a:solidFill>
                <a:latin typeface="Arial" panose="020B0604020202020204" pitchFamily="34" charset="0"/>
              </a:rPr>
              <a:t>ثمانية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2970457" y="4163183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٧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Sabea</a:t>
            </a:r>
          </a:p>
          <a:p>
            <a:pPr algn="r"/>
            <a:r>
              <a:rPr lang="ar-AE" sz="2800" dirty="0">
                <a:solidFill>
                  <a:schemeClr val="tx1"/>
                </a:solidFill>
                <a:latin typeface="Arial" panose="020B0604020202020204" pitchFamily="34" charset="0"/>
              </a:rPr>
              <a:t>سبعة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1016241" y="2675377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 ٦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</a:t>
            </a:r>
          </a:p>
          <a:p>
            <a:pPr algn="r"/>
            <a:r>
              <a:rPr lang="ar-AE" sz="2800" dirty="0">
                <a:solidFill>
                  <a:schemeClr val="tx1"/>
                </a:solidFill>
                <a:latin typeface="Arial" panose="020B0604020202020204" pitchFamily="34" charset="0"/>
              </a:rPr>
              <a:t>ستة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/>
        </p:nvSpPr>
        <p:spPr>
          <a:xfrm>
            <a:off x="4873427" y="57772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٣</a:t>
            </a:r>
            <a:endParaRPr lang="en-US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Thalatha</a:t>
            </a:r>
          </a:p>
          <a:p>
            <a:pPr algn="r"/>
            <a:r>
              <a:rPr lang="ar-AE" sz="2600" dirty="0">
                <a:solidFill>
                  <a:schemeClr val="tx1"/>
                </a:solidFill>
                <a:latin typeface="Arial" panose="020B0604020202020204" pitchFamily="34" charset="0"/>
              </a:rPr>
              <a:t>ثلاثة</a:t>
            </a:r>
            <a:endParaRPr lang="en-GB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Callout 26"/>
          <p:cNvSpPr/>
          <p:nvPr/>
        </p:nvSpPr>
        <p:spPr>
          <a:xfrm>
            <a:off x="6740028" y="4183685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٩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Tisea</a:t>
            </a:r>
          </a:p>
          <a:p>
            <a:pPr algn="r"/>
            <a:r>
              <a:rPr lang="ar-AE" sz="2800" dirty="0">
                <a:solidFill>
                  <a:schemeClr val="tx1"/>
                </a:solidFill>
                <a:latin typeface="Arial" panose="020B0604020202020204" pitchFamily="34" charset="0"/>
              </a:rPr>
              <a:t>تسعة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8737306" y="2920714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١٠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Eashra</a:t>
            </a:r>
          </a:p>
          <a:p>
            <a:pPr algn="r"/>
            <a:r>
              <a:rPr lang="ar-AE" sz="2800" dirty="0">
                <a:solidFill>
                  <a:schemeClr val="tx1"/>
                </a:solidFill>
                <a:latin typeface="Arial" panose="020B0604020202020204" pitchFamily="34" charset="0"/>
              </a:rPr>
              <a:t>عشرة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Callout 28"/>
          <p:cNvSpPr/>
          <p:nvPr/>
        </p:nvSpPr>
        <p:spPr>
          <a:xfrm>
            <a:off x="8788119" y="107460"/>
            <a:ext cx="2318800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٥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Khamsa</a:t>
            </a:r>
          </a:p>
          <a:p>
            <a:pPr algn="r"/>
            <a:r>
              <a:rPr lang="ar-AE" sz="2800" dirty="0">
                <a:solidFill>
                  <a:schemeClr val="tx1"/>
                </a:solidFill>
                <a:latin typeface="Arial" panose="020B0604020202020204" pitchFamily="34" charset="0"/>
              </a:rPr>
              <a:t>خمسة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6819206" y="1370431"/>
            <a:ext cx="2387082" cy="1964387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٤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'arbaea</a:t>
            </a:r>
          </a:p>
          <a:p>
            <a:pPr algn="r"/>
            <a:r>
              <a:rPr lang="ar-AE" sz="2800" dirty="0">
                <a:solidFill>
                  <a:schemeClr val="tx1"/>
                </a:solidFill>
                <a:latin typeface="Arial" panose="020B0604020202020204" pitchFamily="34" charset="0"/>
              </a:rPr>
              <a:t>أربعة</a:t>
            </a: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33818" y="6432847"/>
            <a:ext cx="5023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23"/>
              </a:rPr>
              <a:t>https</a:t>
            </a:r>
            <a:r>
              <a:rPr lang="en-GB" dirty="0">
                <a:hlinkClick r:id="rId23"/>
              </a:rPr>
              <a:t>://www.youtube.com/watch?v=_</a:t>
            </a:r>
            <a:r>
              <a:rPr lang="en-GB" dirty="0" smtClean="0">
                <a:hlinkClick r:id="rId23"/>
              </a:rPr>
              <a:t>Hb6fDJxGPw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016241" y="4913746"/>
            <a:ext cx="1883143" cy="1916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975" y="6432847"/>
            <a:ext cx="1592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Numbers 1-10:</a:t>
            </a:r>
            <a:endParaRPr lang="en-GB" dirty="0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08340" y="1308207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646038" y="2673809"/>
            <a:ext cx="406400" cy="4064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556679" y="1265853"/>
            <a:ext cx="406400" cy="4064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535467" y="2673809"/>
            <a:ext cx="406400" cy="4064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94721" y="1370431"/>
            <a:ext cx="406400" cy="4064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838672" y="3920302"/>
            <a:ext cx="406400" cy="4064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3693112" y="5421452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5668219" y="3959983"/>
            <a:ext cx="406400" cy="4064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7493028" y="5440218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9338796" y="413955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4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4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64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7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4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6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18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159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9" dur="144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5" dur="187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1" dur="14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May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 smtClean="0">
                <a:solidFill>
                  <a:prstClr val="black"/>
                </a:solidFill>
              </a:rPr>
              <a:t>Arabic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546546" y="334626"/>
            <a:ext cx="9070109" cy="61883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3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Useful websites</a:t>
            </a:r>
            <a:r>
              <a:rPr lang="en-GB" sz="3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en-GB" sz="3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Facts:</a:t>
            </a:r>
            <a:endParaRPr lang="en-GB" sz="2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GB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kids.nationalgeographic.com/geography/countries/article/yemen</a:t>
            </a:r>
            <a:endParaRPr lang="en-GB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Animals:</a:t>
            </a:r>
          </a:p>
          <a:p>
            <a:r>
              <a:rPr lang="en-US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://kids.nationalgeographic.com/animals/mammals/facts/caracal</a:t>
            </a:r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25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fun facts:</a:t>
            </a:r>
          </a:p>
          <a:p>
            <a:pPr lvl="0"/>
            <a:r>
              <a:rPr lang="en-US" sz="2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https://dinolingo.com/amazing-facts-about-arabic-speaking-countries-you-didnt-know/?</a:t>
            </a:r>
            <a:r>
              <a:rPr lang="en-US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srsltid=AfmBOoobHFuOKipcp7kIsHvjUyfAeGansssA5Jd9HI5dh_rOWP3oZoIR</a:t>
            </a:r>
            <a:r>
              <a:rPr lang="en-US" sz="25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582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32874" y="0"/>
            <a:ext cx="10325675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2FA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2970886" y="3041985"/>
            <a:ext cx="69457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smtClean="0">
                <a:latin typeface="Arial" panose="020B0604020202020204" pitchFamily="34" charset="0"/>
                <a:cs typeface="Arial" panose="020B0604020202020204" pitchFamily="34" charset="0"/>
              </a:rPr>
              <a:t>Language of the month</a:t>
            </a:r>
            <a:endParaRPr lang="en-GB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9281128" y="2649322"/>
            <a:ext cx="48166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5000" dirty="0" smtClean="0">
                <a:solidFill>
                  <a:prstClr val="black"/>
                </a:solidFill>
              </a:rPr>
              <a:t>May </a:t>
            </a:r>
            <a:r>
              <a:rPr lang="en-US" sz="5000" dirty="0">
                <a:solidFill>
                  <a:prstClr val="black"/>
                </a:solidFill>
              </a:rPr>
              <a:t>- </a:t>
            </a:r>
            <a:r>
              <a:rPr lang="en-US" sz="5000" b="1" dirty="0" smtClean="0">
                <a:solidFill>
                  <a:prstClr val="black"/>
                </a:solidFill>
              </a:rPr>
              <a:t>Arabic</a:t>
            </a:r>
            <a:endParaRPr lang="en-GB" sz="5000" b="1" dirty="0">
              <a:solidFill>
                <a:prstClr val="black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04800" y="394901"/>
            <a:ext cx="65" cy="2769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550" y="5846618"/>
            <a:ext cx="933972" cy="91032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459346" y="436226"/>
            <a:ext cx="9157310" cy="618836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sz="3000" b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GB" sz="3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 Mubarak! </a:t>
            </a:r>
            <a:endParaRPr lang="en-GB" sz="3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900" dirty="0" smtClean="0">
              <a:solidFill>
                <a:srgbClr val="0A0A0A"/>
              </a:solidFill>
              <a:latin typeface="Google Sans"/>
            </a:endParaRPr>
          </a:p>
          <a:p>
            <a:pPr lvl="0"/>
            <a:r>
              <a:rPr lang="en-US" sz="1900" dirty="0" smtClean="0">
                <a:solidFill>
                  <a:srgbClr val="0A0A0A"/>
                </a:solidFill>
                <a:latin typeface="Google Sans"/>
              </a:rPr>
              <a:t>While Eid is celebrated by Muslims globally, it is the biggest holiday in Arab culture and throughout the Arab world. "Eid" itself is an Arabic word meaning "festival" or "feast". </a:t>
            </a:r>
          </a:p>
          <a:p>
            <a:pPr lvl="0"/>
            <a:endParaRPr lang="en-US" sz="1900" dirty="0" smtClean="0">
              <a:solidFill>
                <a:srgbClr val="0A0A0A"/>
              </a:solidFill>
              <a:latin typeface="Google Sans"/>
            </a:endParaRPr>
          </a:p>
          <a:p>
            <a:pPr lvl="0"/>
            <a:r>
              <a:rPr lang="en-US" sz="1900" dirty="0" smtClean="0">
                <a:solidFill>
                  <a:srgbClr val="0A0A0A"/>
                </a:solidFill>
                <a:latin typeface="Google Sans"/>
              </a:rPr>
              <a:t>The most common greeting, "Eid Mubarak," is Arabic for "Blessed Eid".</a:t>
            </a:r>
          </a:p>
          <a:p>
            <a:pPr lvl="0"/>
            <a:endParaRPr lang="en-US" sz="1900" dirty="0" smtClean="0">
              <a:solidFill>
                <a:srgbClr val="0A0A0A"/>
              </a:solidFill>
              <a:latin typeface="Google Sans"/>
            </a:endParaRPr>
          </a:p>
          <a:p>
            <a:pPr lvl="0"/>
            <a:r>
              <a:rPr lang="en-US" sz="1900" dirty="0" smtClean="0">
                <a:solidFill>
                  <a:srgbClr val="181818"/>
                </a:solidFill>
                <a:latin typeface="ReithSans"/>
              </a:rPr>
              <a:t>Eid </a:t>
            </a:r>
            <a:r>
              <a:rPr lang="en-US" sz="1900" dirty="0" err="1" smtClean="0">
                <a:solidFill>
                  <a:srgbClr val="181818"/>
                </a:solidFill>
                <a:latin typeface="ReithSans"/>
              </a:rPr>
              <a:t>ul-Adha</a:t>
            </a:r>
            <a:r>
              <a:rPr lang="en-US" sz="1900" dirty="0" smtClean="0">
                <a:solidFill>
                  <a:srgbClr val="181818"/>
                </a:solidFill>
                <a:latin typeface="ReithSans"/>
              </a:rPr>
              <a:t> (</a:t>
            </a:r>
            <a:r>
              <a:rPr lang="en-US" sz="1900" b="1" dirty="0" smtClean="0">
                <a:solidFill>
                  <a:srgbClr val="181818"/>
                </a:solidFill>
                <a:latin typeface="ReithSans"/>
              </a:rPr>
              <a:t>'Festival of Sacrifice'</a:t>
            </a:r>
            <a:r>
              <a:rPr lang="en-US" sz="1900" dirty="0" smtClean="0">
                <a:solidFill>
                  <a:srgbClr val="181818"/>
                </a:solidFill>
                <a:latin typeface="ReithSans"/>
              </a:rPr>
              <a:t>) is one of the most important festivals in the Muslim calendar.</a:t>
            </a:r>
          </a:p>
          <a:p>
            <a:pPr lvl="0"/>
            <a:endParaRPr lang="en-US" sz="1900" dirty="0" smtClean="0">
              <a:solidFill>
                <a:srgbClr val="181818"/>
              </a:solidFill>
              <a:latin typeface="ReithSans"/>
            </a:endParaRPr>
          </a:p>
          <a:p>
            <a:pPr lvl="0"/>
            <a:r>
              <a:rPr lang="en-US" sz="1900" dirty="0" smtClean="0">
                <a:solidFill>
                  <a:srgbClr val="181818"/>
                </a:solidFill>
                <a:latin typeface="ReithSans"/>
              </a:rPr>
              <a:t>It lasts four days, starting around June 6, 2026, and involves special prayers, wearing new clothes, giving charity, sharing food with the poor, and enjoying festivities with family.</a:t>
            </a:r>
          </a:p>
          <a:p>
            <a:pPr lvl="0"/>
            <a:endParaRPr lang="en-US" sz="1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video clip of how Eid al-</a:t>
            </a:r>
            <a:r>
              <a:rPr lang="en-US" sz="19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Adha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celebrated: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https://www.bbc.co.uk/bitesize/articles/zwrvcxs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19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 Mubarak by Harris J: 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https://www.youtube.com/watch?v=qnxYiaHRPFY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30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394" y="89365"/>
            <a:ext cx="1126115" cy="10849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7431" y="89365"/>
            <a:ext cx="1003877" cy="11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24792</TotalTime>
  <Words>593</Words>
  <Application>Microsoft Office PowerPoint</Application>
  <PresentationFormat>Widescreen</PresentationFormat>
  <Paragraphs>193</Paragraphs>
  <Slides>9</Slides>
  <Notes>0</Notes>
  <HiddenSlides>0</HiddenSlides>
  <MMClips>50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Cabin</vt:lpstr>
      <vt:lpstr>Calibri</vt:lpstr>
      <vt:lpstr>Calibri Light</vt:lpstr>
      <vt:lpstr>Comic Sans MS</vt:lpstr>
      <vt:lpstr>Google Sans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Priory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Ummara Parvez</dc:creator>
  <cp:lastModifiedBy>Ummara Parvez</cp:lastModifiedBy>
  <cp:revision>63</cp:revision>
  <dcterms:created xsi:type="dcterms:W3CDTF">2025-01-03T14:40:52Z</dcterms:created>
  <dcterms:modified xsi:type="dcterms:W3CDTF">2026-05-12T14:51:21Z</dcterms:modified>
</cp:coreProperties>
</file>