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0" r:id="rId2"/>
    <p:sldId id="259" r:id="rId3"/>
    <p:sldId id="257" r:id="rId4"/>
    <p:sldId id="258" r:id="rId5"/>
  </p:sldIdLst>
  <p:sldSz cx="9906000" cy="6858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F89"/>
    <a:srgbClr val="FFE7C3"/>
    <a:srgbClr val="C4FECA"/>
    <a:srgbClr val="B1DEFD"/>
    <a:srgbClr val="FFC1C1"/>
    <a:srgbClr val="FFD597"/>
    <a:srgbClr val="FF5050"/>
    <a:srgbClr val="006600"/>
    <a:srgbClr val="F4A14E"/>
    <a:srgbClr val="E6F3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3" d="100"/>
          <a:sy n="113" d="100"/>
        </p:scale>
        <p:origin x="126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E3C9D77-BC98-4E53-8D02-647D177CBCCD}" type="datetimeFigureOut">
              <a:rPr lang="en-GB" smtClean="0"/>
              <a:t>18/08/2026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910EF65-6292-438C-A755-1F02AF506B86}" type="slidenum">
              <a:rPr lang="en-GB" smtClean="0"/>
              <a:t>‹#›</a:t>
            </a:fld>
            <a:endParaRPr lang="en-GB"/>
          </a:p>
        </p:txBody>
      </p:sp>
    </p:spTree>
    <p:extLst>
      <p:ext uri="{BB962C8B-B14F-4D97-AF65-F5344CB8AC3E}">
        <p14:creationId xmlns:p14="http://schemas.microsoft.com/office/powerpoint/2010/main" val="1335769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3C9D77-BC98-4E53-8D02-647D177CBCCD}" type="datetimeFigureOut">
              <a:rPr lang="en-GB" smtClean="0"/>
              <a:t>18/08/2026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910EF65-6292-438C-A755-1F02AF506B86}" type="slidenum">
              <a:rPr lang="en-GB" smtClean="0"/>
              <a:t>‹#›</a:t>
            </a:fld>
            <a:endParaRPr lang="en-GB"/>
          </a:p>
        </p:txBody>
      </p:sp>
    </p:spTree>
    <p:extLst>
      <p:ext uri="{BB962C8B-B14F-4D97-AF65-F5344CB8AC3E}">
        <p14:creationId xmlns:p14="http://schemas.microsoft.com/office/powerpoint/2010/main" val="813407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3C9D77-BC98-4E53-8D02-647D177CBCCD}" type="datetimeFigureOut">
              <a:rPr lang="en-GB" smtClean="0"/>
              <a:t>18/08/2026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910EF65-6292-438C-A755-1F02AF506B86}" type="slidenum">
              <a:rPr lang="en-GB" smtClean="0"/>
              <a:t>‹#›</a:t>
            </a:fld>
            <a:endParaRPr lang="en-GB"/>
          </a:p>
        </p:txBody>
      </p:sp>
    </p:spTree>
    <p:extLst>
      <p:ext uri="{BB962C8B-B14F-4D97-AF65-F5344CB8AC3E}">
        <p14:creationId xmlns:p14="http://schemas.microsoft.com/office/powerpoint/2010/main" val="1462848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3C9D77-BC98-4E53-8D02-647D177CBCCD}" type="datetimeFigureOut">
              <a:rPr lang="en-GB" smtClean="0"/>
              <a:t>18/08/2026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910EF65-6292-438C-A755-1F02AF506B86}" type="slidenum">
              <a:rPr lang="en-GB" smtClean="0"/>
              <a:t>‹#›</a:t>
            </a:fld>
            <a:endParaRPr lang="en-GB"/>
          </a:p>
        </p:txBody>
      </p:sp>
    </p:spTree>
    <p:extLst>
      <p:ext uri="{BB962C8B-B14F-4D97-AF65-F5344CB8AC3E}">
        <p14:creationId xmlns:p14="http://schemas.microsoft.com/office/powerpoint/2010/main" val="1384361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E3C9D77-BC98-4E53-8D02-647D177CBCCD}" type="datetimeFigureOut">
              <a:rPr lang="en-GB" smtClean="0"/>
              <a:t>18/08/2026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910EF65-6292-438C-A755-1F02AF506B86}" type="slidenum">
              <a:rPr lang="en-GB" smtClean="0"/>
              <a:t>‹#›</a:t>
            </a:fld>
            <a:endParaRPr lang="en-GB"/>
          </a:p>
        </p:txBody>
      </p:sp>
    </p:spTree>
    <p:extLst>
      <p:ext uri="{BB962C8B-B14F-4D97-AF65-F5344CB8AC3E}">
        <p14:creationId xmlns:p14="http://schemas.microsoft.com/office/powerpoint/2010/main" val="803451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E3C9D77-BC98-4E53-8D02-647D177CBCCD}" type="datetimeFigureOut">
              <a:rPr lang="en-GB" smtClean="0"/>
              <a:t>18/08/2026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910EF65-6292-438C-A755-1F02AF506B86}" type="slidenum">
              <a:rPr lang="en-GB" smtClean="0"/>
              <a:t>‹#›</a:t>
            </a:fld>
            <a:endParaRPr lang="en-GB"/>
          </a:p>
        </p:txBody>
      </p:sp>
    </p:spTree>
    <p:extLst>
      <p:ext uri="{BB962C8B-B14F-4D97-AF65-F5344CB8AC3E}">
        <p14:creationId xmlns:p14="http://schemas.microsoft.com/office/powerpoint/2010/main" val="42105637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E3C9D77-BC98-4E53-8D02-647D177CBCCD}" type="datetimeFigureOut">
              <a:rPr lang="en-GB" smtClean="0"/>
              <a:t>18/08/2026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910EF65-6292-438C-A755-1F02AF506B86}" type="slidenum">
              <a:rPr lang="en-GB" smtClean="0"/>
              <a:t>‹#›</a:t>
            </a:fld>
            <a:endParaRPr lang="en-GB"/>
          </a:p>
        </p:txBody>
      </p:sp>
    </p:spTree>
    <p:extLst>
      <p:ext uri="{BB962C8B-B14F-4D97-AF65-F5344CB8AC3E}">
        <p14:creationId xmlns:p14="http://schemas.microsoft.com/office/powerpoint/2010/main" val="1460688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E3C9D77-BC98-4E53-8D02-647D177CBCCD}" type="datetimeFigureOut">
              <a:rPr lang="en-GB" smtClean="0"/>
              <a:t>18/08/2026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910EF65-6292-438C-A755-1F02AF506B86}" type="slidenum">
              <a:rPr lang="en-GB" smtClean="0"/>
              <a:t>‹#›</a:t>
            </a:fld>
            <a:endParaRPr lang="en-GB"/>
          </a:p>
        </p:txBody>
      </p:sp>
    </p:spTree>
    <p:extLst>
      <p:ext uri="{BB962C8B-B14F-4D97-AF65-F5344CB8AC3E}">
        <p14:creationId xmlns:p14="http://schemas.microsoft.com/office/powerpoint/2010/main" val="2256927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3C9D77-BC98-4E53-8D02-647D177CBCCD}" type="datetimeFigureOut">
              <a:rPr lang="en-GB" smtClean="0"/>
              <a:t>18/08/2026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910EF65-6292-438C-A755-1F02AF506B86}" type="slidenum">
              <a:rPr lang="en-GB" smtClean="0"/>
              <a:t>‹#›</a:t>
            </a:fld>
            <a:endParaRPr lang="en-GB"/>
          </a:p>
        </p:txBody>
      </p:sp>
    </p:spTree>
    <p:extLst>
      <p:ext uri="{BB962C8B-B14F-4D97-AF65-F5344CB8AC3E}">
        <p14:creationId xmlns:p14="http://schemas.microsoft.com/office/powerpoint/2010/main" val="1841398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E3C9D77-BC98-4E53-8D02-647D177CBCCD}" type="datetimeFigureOut">
              <a:rPr lang="en-GB" smtClean="0"/>
              <a:t>18/08/2026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910EF65-6292-438C-A755-1F02AF506B86}" type="slidenum">
              <a:rPr lang="en-GB" smtClean="0"/>
              <a:t>‹#›</a:t>
            </a:fld>
            <a:endParaRPr lang="en-GB"/>
          </a:p>
        </p:txBody>
      </p:sp>
    </p:spTree>
    <p:extLst>
      <p:ext uri="{BB962C8B-B14F-4D97-AF65-F5344CB8AC3E}">
        <p14:creationId xmlns:p14="http://schemas.microsoft.com/office/powerpoint/2010/main" val="1573305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E3C9D77-BC98-4E53-8D02-647D177CBCCD}" type="datetimeFigureOut">
              <a:rPr lang="en-GB" smtClean="0"/>
              <a:t>18/08/2026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910EF65-6292-438C-A755-1F02AF506B86}" type="slidenum">
              <a:rPr lang="en-GB" smtClean="0"/>
              <a:t>‹#›</a:t>
            </a:fld>
            <a:endParaRPr lang="en-GB"/>
          </a:p>
        </p:txBody>
      </p:sp>
    </p:spTree>
    <p:extLst>
      <p:ext uri="{BB962C8B-B14F-4D97-AF65-F5344CB8AC3E}">
        <p14:creationId xmlns:p14="http://schemas.microsoft.com/office/powerpoint/2010/main" val="1155051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3C9D77-BC98-4E53-8D02-647D177CBCCD}" type="datetimeFigureOut">
              <a:rPr lang="en-GB" smtClean="0"/>
              <a:t>18/08/2026</a:t>
            </a:fld>
            <a:endParaRPr lang="en-GB"/>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10EF65-6292-438C-A755-1F02AF506B86}" type="slidenum">
              <a:rPr lang="en-GB" smtClean="0"/>
              <a:t>‹#›</a:t>
            </a:fld>
            <a:endParaRPr lang="en-GB"/>
          </a:p>
        </p:txBody>
      </p:sp>
    </p:spTree>
    <p:extLst>
      <p:ext uri="{BB962C8B-B14F-4D97-AF65-F5344CB8AC3E}">
        <p14:creationId xmlns:p14="http://schemas.microsoft.com/office/powerpoint/2010/main" val="20152084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hyperlink" Target="mailto:office@prioryschool.com" TargetMode="Externa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6.png"/><Relationship Id="rId7" Type="http://schemas.openxmlformats.org/officeDocument/2006/relationships/image" Target="../media/image3.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7.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5" name="Picture 11" descr="Priory-Presentation_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90774" y="0"/>
            <a:ext cx="1834624"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13"/>
          <p:cNvSpPr txBox="1">
            <a:spLocks noChangeArrowheads="1"/>
          </p:cNvSpPr>
          <p:nvPr/>
        </p:nvSpPr>
        <p:spPr bwMode="auto">
          <a:xfrm>
            <a:off x="1289453" y="207905"/>
            <a:ext cx="42672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lang="en-GB" altLang="en-US" sz="4000" b="1" dirty="0">
                <a:solidFill>
                  <a:srgbClr val="008000"/>
                </a:solidFill>
                <a:latin typeface="Calibri" panose="020F0502020204030204" pitchFamily="34" charset="0"/>
              </a:rPr>
              <a:t>Our School Food</a:t>
            </a:r>
            <a:endParaRPr kumimoji="0" lang="en-GB" altLang="en-US" sz="4000" b="1" i="0" u="none" strike="noStrike" cap="none" normalizeH="0" baseline="0" dirty="0">
              <a:ln>
                <a:noFill/>
              </a:ln>
              <a:solidFill>
                <a:srgbClr val="008000"/>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ts val="800"/>
              </a:spcAft>
              <a:buClrTx/>
              <a:buSzTx/>
              <a:buFontTx/>
              <a:buNone/>
              <a:tabLst/>
            </a:pPr>
            <a:r>
              <a:rPr lang="en-GB" altLang="en-US" sz="2500" dirty="0">
                <a:solidFill>
                  <a:srgbClr val="008000"/>
                </a:solidFill>
                <a:latin typeface="Calibri" panose="020F0502020204030204" pitchFamily="34" charset="0"/>
              </a:rPr>
              <a:t>Autumn </a:t>
            </a:r>
            <a:r>
              <a:rPr lang="en-GB" altLang="en-US" sz="2500">
                <a:solidFill>
                  <a:srgbClr val="008000"/>
                </a:solidFill>
                <a:latin typeface="Calibri" panose="020F0502020204030204" pitchFamily="34" charset="0"/>
              </a:rPr>
              <a:t>Term</a:t>
            </a:r>
            <a:r>
              <a:rPr kumimoji="0" lang="en-GB" altLang="en-US" sz="2500" b="0" i="0" u="none" strike="noStrike" cap="none" normalizeH="0" baseline="0">
                <a:ln>
                  <a:noFill/>
                </a:ln>
                <a:solidFill>
                  <a:srgbClr val="008000"/>
                </a:solidFill>
                <a:effectLst/>
                <a:latin typeface="Calibri" panose="020F0502020204030204" pitchFamily="34" charset="0"/>
              </a:rPr>
              <a:t> 2026/2027</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8" name="Picture 7"/>
          <p:cNvPicPr>
            <a:picLocks noChangeAspect="1"/>
          </p:cNvPicPr>
          <p:nvPr/>
        </p:nvPicPr>
        <p:blipFill>
          <a:blip r:embed="rId3"/>
          <a:stretch>
            <a:fillRect/>
          </a:stretch>
        </p:blipFill>
        <p:spPr>
          <a:xfrm>
            <a:off x="1651636" y="6018544"/>
            <a:ext cx="5962650" cy="839456"/>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6990" y="178223"/>
            <a:ext cx="1170374" cy="1170374"/>
          </a:xfrm>
          <a:prstGeom prst="rect">
            <a:avLst/>
          </a:prstGeom>
        </p:spPr>
      </p:pic>
      <p:sp>
        <p:nvSpPr>
          <p:cNvPr id="11" name="TextBox 10"/>
          <p:cNvSpPr txBox="1"/>
          <p:nvPr/>
        </p:nvSpPr>
        <p:spPr>
          <a:xfrm>
            <a:off x="481452" y="1378279"/>
            <a:ext cx="4156332" cy="5509200"/>
          </a:xfrm>
          <a:prstGeom prst="rect">
            <a:avLst/>
          </a:prstGeom>
          <a:noFill/>
        </p:spPr>
        <p:txBody>
          <a:bodyPr wrap="square" rtlCol="0">
            <a:spAutoFit/>
          </a:bodyPr>
          <a:lstStyle/>
          <a:p>
            <a:pPr hangingPunct="0"/>
            <a:r>
              <a:rPr lang="en-US" sz="1100" b="1" dirty="0">
                <a:solidFill>
                  <a:schemeClr val="accent6">
                    <a:lumMod val="50000"/>
                  </a:schemeClr>
                </a:solidFill>
              </a:rPr>
              <a:t>About the food we serve</a:t>
            </a:r>
            <a:endParaRPr lang="en-GB" sz="1100" dirty="0">
              <a:solidFill>
                <a:schemeClr val="accent6">
                  <a:lumMod val="50000"/>
                </a:schemeClr>
              </a:solidFill>
            </a:endParaRPr>
          </a:p>
          <a:p>
            <a:pPr hangingPunct="0"/>
            <a:r>
              <a:rPr lang="en-US" sz="1100" dirty="0"/>
              <a:t>We provide a selection of hot and cold lunches, all made in our school kitchen and where possible using fresh ingredients. The lunches meet the Governments school nutritional guidelines, which means that all the children will be provided with the balance of nutrients required to help them concentrate and achieve their full potential, both academically and athletically.</a:t>
            </a:r>
            <a:endParaRPr lang="en-GB" sz="1100" dirty="0"/>
          </a:p>
          <a:p>
            <a:pPr hangingPunct="0"/>
            <a:r>
              <a:rPr lang="en-US" sz="1100" dirty="0"/>
              <a:t>  </a:t>
            </a:r>
            <a:endParaRPr lang="en-GB" sz="1100" dirty="0">
              <a:solidFill>
                <a:schemeClr val="accent6">
                  <a:lumMod val="50000"/>
                </a:schemeClr>
              </a:solidFill>
            </a:endParaRPr>
          </a:p>
          <a:p>
            <a:pPr hangingPunct="0"/>
            <a:r>
              <a:rPr lang="en-US" sz="1100" b="1" dirty="0">
                <a:solidFill>
                  <a:schemeClr val="accent6">
                    <a:lumMod val="50000"/>
                  </a:schemeClr>
                </a:solidFill>
              </a:rPr>
              <a:t>Fresh Food you can trust</a:t>
            </a:r>
            <a:endParaRPr lang="en-GB" sz="1100" dirty="0">
              <a:solidFill>
                <a:schemeClr val="accent6">
                  <a:lumMod val="50000"/>
                </a:schemeClr>
              </a:solidFill>
            </a:endParaRPr>
          </a:p>
          <a:p>
            <a:pPr hangingPunct="0"/>
            <a:r>
              <a:rPr lang="en-US" sz="1100" dirty="0"/>
              <a:t>We are committed to sourcing ingredients with assured provenance from local and regional suppliers. We use:</a:t>
            </a:r>
            <a:endParaRPr lang="en-GB" sz="1100" dirty="0"/>
          </a:p>
          <a:p>
            <a:r>
              <a:rPr lang="en-US" sz="1100" dirty="0"/>
              <a:t>Free Range Eggs, Farm Assured and Red Tractor accredited British Meat and Poultry where possible, as well as Marine Stewardship Approved (MSC) certified fish from sustainable fisheries, our Halal meat is UK sourced.</a:t>
            </a:r>
            <a:endParaRPr lang="en-GB" sz="1100" dirty="0"/>
          </a:p>
          <a:p>
            <a:pPr lvl="0"/>
            <a:r>
              <a:rPr lang="en-US" sz="1100" dirty="0"/>
              <a:t> </a:t>
            </a:r>
            <a:endParaRPr lang="en-GB" sz="1100" dirty="0"/>
          </a:p>
          <a:p>
            <a:pPr hangingPunct="0"/>
            <a:r>
              <a:rPr lang="en-US" sz="1100" dirty="0"/>
              <a:t>We take great pride in the food we serve at Priory School and our aim is to encourage children to appreciate good food and understand the benefits of eating a balanced tasty lunch. </a:t>
            </a:r>
          </a:p>
          <a:p>
            <a:pPr hangingPunct="0"/>
            <a:endParaRPr lang="en-GB" sz="1100" dirty="0"/>
          </a:p>
          <a:p>
            <a:pPr hangingPunct="0"/>
            <a:r>
              <a:rPr lang="en-US" sz="1100" b="1" dirty="0">
                <a:solidFill>
                  <a:schemeClr val="accent6">
                    <a:lumMod val="50000"/>
                  </a:schemeClr>
                </a:solidFill>
              </a:rPr>
              <a:t>Special Diets</a:t>
            </a:r>
            <a:endParaRPr lang="en-GB" sz="1100" dirty="0">
              <a:solidFill>
                <a:schemeClr val="accent6">
                  <a:lumMod val="50000"/>
                </a:schemeClr>
              </a:solidFill>
            </a:endParaRPr>
          </a:p>
          <a:p>
            <a:pPr hangingPunct="0"/>
            <a:r>
              <a:rPr lang="en-US" sz="1100" dirty="0"/>
              <a:t>We can cater for specific dietary needs. Our catering staff are trained to cater for pupils with allergies and religious dietary needs including Halal, Vegetarian, Vegan, Gluten Free, Dairy Free, and Egg Free. </a:t>
            </a:r>
          </a:p>
          <a:p>
            <a:pPr hangingPunct="0"/>
            <a:endParaRPr lang="en-US" sz="1100" dirty="0"/>
          </a:p>
          <a:p>
            <a:pPr hangingPunct="0"/>
            <a:r>
              <a:rPr lang="en-US" sz="1100" dirty="0"/>
              <a:t>Please email the </a:t>
            </a:r>
            <a:r>
              <a:rPr lang="en-US" sz="1100" dirty="0">
                <a:hlinkClick r:id="rId5"/>
              </a:rPr>
              <a:t>office@prioryschool.com</a:t>
            </a:r>
            <a:r>
              <a:rPr lang="en-US" sz="1100" dirty="0"/>
              <a:t>  to discuss  your child's food allergies.  </a:t>
            </a:r>
            <a:endParaRPr lang="en-GB" sz="1100" dirty="0"/>
          </a:p>
          <a:p>
            <a:pPr hangingPunct="0"/>
            <a:endParaRPr lang="en-GB" sz="1100" dirty="0"/>
          </a:p>
          <a:p>
            <a:pPr hangingPunct="0"/>
            <a:r>
              <a:rPr lang="en-US" sz="1100" dirty="0"/>
              <a:t> </a:t>
            </a:r>
            <a:endParaRPr lang="en-GB" sz="1100" dirty="0"/>
          </a:p>
          <a:p>
            <a:endParaRPr lang="en-GB" sz="1100" dirty="0"/>
          </a:p>
          <a:p>
            <a:endParaRPr lang="en-GB" sz="1100" dirty="0"/>
          </a:p>
        </p:txBody>
      </p:sp>
      <p:sp>
        <p:nvSpPr>
          <p:cNvPr id="12" name="TextBox 11"/>
          <p:cNvSpPr txBox="1"/>
          <p:nvPr/>
        </p:nvSpPr>
        <p:spPr>
          <a:xfrm>
            <a:off x="4866067" y="1202342"/>
            <a:ext cx="3915294" cy="3493264"/>
          </a:xfrm>
          <a:prstGeom prst="rect">
            <a:avLst/>
          </a:prstGeom>
          <a:noFill/>
        </p:spPr>
        <p:txBody>
          <a:bodyPr wrap="square" rtlCol="0">
            <a:spAutoFit/>
          </a:bodyPr>
          <a:lstStyle/>
          <a:p>
            <a:pPr hangingPunct="0"/>
            <a:endParaRPr lang="en-US" sz="1100" dirty="0"/>
          </a:p>
          <a:p>
            <a:pPr hangingPunct="0"/>
            <a:r>
              <a:rPr lang="en-GB" sz="1100" b="1" dirty="0">
                <a:solidFill>
                  <a:schemeClr val="accent6">
                    <a:lumMod val="50000"/>
                  </a:schemeClr>
                </a:solidFill>
              </a:rPr>
              <a:t>Ordering Lunch</a:t>
            </a:r>
            <a:endParaRPr lang="en-GB" sz="1100" dirty="0">
              <a:solidFill>
                <a:schemeClr val="accent6">
                  <a:lumMod val="50000"/>
                </a:schemeClr>
              </a:solidFill>
            </a:endParaRPr>
          </a:p>
          <a:p>
            <a:pPr fontAlgn="base"/>
            <a:r>
              <a:rPr lang="en-US" sz="1100" dirty="0"/>
              <a:t>The Government is funding free school lunches for children in reception, year 1 and year 2 in state-funded schools in England. If you have a child in this age group, they will be given a school lunch. In Years 3/4/5/6 your child will be able to choose between a home packed lunch or a school lunch.</a:t>
            </a:r>
          </a:p>
          <a:p>
            <a:pPr fontAlgn="base"/>
            <a:endParaRPr lang="en-GB" sz="1100" dirty="0">
              <a:solidFill>
                <a:schemeClr val="accent6">
                  <a:lumMod val="50000"/>
                </a:schemeClr>
              </a:solidFill>
            </a:endParaRPr>
          </a:p>
          <a:p>
            <a:pPr fontAlgn="base"/>
            <a:r>
              <a:rPr lang="en-US" sz="1100" dirty="0"/>
              <a:t>We  use  ARBOR for ordering lunches which you can activate using a unique username and password</a:t>
            </a:r>
            <a:r>
              <a:rPr lang="en-US" sz="1200" dirty="0"/>
              <a:t>.</a:t>
            </a:r>
            <a:endParaRPr lang="en-GB" sz="1100" dirty="0"/>
          </a:p>
          <a:p>
            <a:pPr fontAlgn="base"/>
            <a:r>
              <a:rPr lang="en-US" sz="1100" dirty="0"/>
              <a:t>Our two course nutritionally balanced meal for £2.50 represents excellent value for money, for years 3, 4, 5 and 6, payment will need to be made at the time of booking on ARBOR. For children in Reception, 1 and 2, there will be no payment required as meals are provided free of charge.</a:t>
            </a:r>
          </a:p>
          <a:p>
            <a:pPr fontAlgn="base"/>
            <a:r>
              <a:rPr lang="en-US" sz="1100" dirty="0"/>
              <a:t>​</a:t>
            </a:r>
          </a:p>
          <a:p>
            <a:pPr fontAlgn="base"/>
            <a:r>
              <a:rPr lang="en-US" sz="1100" dirty="0"/>
              <a:t>Making your selection via ARBOR will provide you with the flexibility to book in advance and to make any changes to your menu choices as required.</a:t>
            </a:r>
          </a:p>
          <a:p>
            <a:pPr hangingPunct="0"/>
            <a:endParaRPr lang="en-GB" sz="1100" dirty="0"/>
          </a:p>
        </p:txBody>
      </p:sp>
      <p:pic>
        <p:nvPicPr>
          <p:cNvPr id="13" name="Picture 12" descr="C:\Users\mka\AppData\Local\Microsoft\Windows\INetCache\Content.MSO\90955864.tmp"/>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99504" y="6018544"/>
            <a:ext cx="782832" cy="757488"/>
          </a:xfrm>
          <a:prstGeom prst="rect">
            <a:avLst/>
          </a:prstGeom>
          <a:noFill/>
          <a:ln>
            <a:noFill/>
          </a:ln>
        </p:spPr>
      </p:pic>
    </p:spTree>
    <p:extLst>
      <p:ext uri="{BB962C8B-B14F-4D97-AF65-F5344CB8AC3E}">
        <p14:creationId xmlns:p14="http://schemas.microsoft.com/office/powerpoint/2010/main" val="19712654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riory-Presentation_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1963" y="3175"/>
            <a:ext cx="2166692"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37"/>
          <p:cNvSpPr txBox="1">
            <a:spLocks noChangeArrowheads="1"/>
          </p:cNvSpPr>
          <p:nvPr/>
        </p:nvSpPr>
        <p:spPr bwMode="auto">
          <a:xfrm>
            <a:off x="4900960" y="6073054"/>
            <a:ext cx="5334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n-GB" altLang="en-US" sz="900" b="1" i="0" u="none" strike="noStrike" cap="none" normalizeH="0" baseline="0" dirty="0">
                <a:ln>
                  <a:noFill/>
                </a:ln>
                <a:solidFill>
                  <a:srgbClr val="404040"/>
                </a:solidFill>
                <a:effectLst/>
                <a:latin typeface="Calibri" panose="020F0502020204030204" pitchFamily="34" charset="0"/>
              </a:rPr>
              <a:t>Allergen Key – Dish contain</a:t>
            </a:r>
            <a:r>
              <a:rPr kumimoji="0" lang="en-GB" altLang="en-US" sz="900" b="0" i="0" u="none" strike="noStrike" cap="none" normalizeH="0" baseline="0" dirty="0">
                <a:ln>
                  <a:noFill/>
                </a:ln>
                <a:solidFill>
                  <a:srgbClr val="404040"/>
                </a:solidFill>
                <a:effectLst/>
                <a:latin typeface="Calibri" panose="020F0502020204030204" pitchFamily="34" charset="0"/>
              </a:rPr>
              <a:t>s:</a:t>
            </a:r>
          </a:p>
          <a:p>
            <a:pPr marL="0" marR="0" lvl="0" indent="0" algn="l" defTabSz="914400" rtl="0" eaLnBrk="0" fontAlgn="base" latinLnBrk="0" hangingPunct="0">
              <a:lnSpc>
                <a:spcPct val="100000"/>
              </a:lnSpc>
              <a:spcBef>
                <a:spcPct val="0"/>
              </a:spcBef>
              <a:spcAft>
                <a:spcPts val="800"/>
              </a:spcAft>
              <a:buClrTx/>
              <a:buSzTx/>
              <a:buFontTx/>
              <a:buNone/>
              <a:tabLst/>
            </a:pPr>
            <a:r>
              <a:rPr kumimoji="0" lang="en-GB" altLang="en-US" sz="900" b="0" i="0" u="none" strike="noStrike" cap="none" normalizeH="0" baseline="0" dirty="0">
                <a:ln>
                  <a:noFill/>
                </a:ln>
                <a:solidFill>
                  <a:srgbClr val="404040"/>
                </a:solidFill>
                <a:effectLst/>
                <a:latin typeface="Calibri" panose="020F0502020204030204" pitchFamily="34" charset="0"/>
              </a:rPr>
              <a:t>C=Celery,  G=Gluten,  CR=Crustaceans,  E=Egg,  F=Fish,  L=</a:t>
            </a:r>
            <a:r>
              <a:rPr kumimoji="0" lang="en-GB" altLang="en-US" sz="900" b="0" i="0" u="none" strike="noStrike" cap="none" normalizeH="0" baseline="0" dirty="0" err="1">
                <a:ln>
                  <a:noFill/>
                </a:ln>
                <a:solidFill>
                  <a:srgbClr val="404040"/>
                </a:solidFill>
                <a:effectLst/>
                <a:latin typeface="Calibri" panose="020F0502020204030204" pitchFamily="34" charset="0"/>
              </a:rPr>
              <a:t>Lupin</a:t>
            </a:r>
            <a:r>
              <a:rPr kumimoji="0" lang="en-GB" altLang="en-US" sz="900" b="0" i="0" u="none" strike="noStrike" cap="none" normalizeH="0" baseline="0" dirty="0">
                <a:ln>
                  <a:noFill/>
                </a:ln>
                <a:solidFill>
                  <a:srgbClr val="404040"/>
                </a:solidFill>
                <a:effectLst/>
                <a:latin typeface="Calibri" panose="020F0502020204030204" pitchFamily="34" charset="0"/>
              </a:rPr>
              <a:t>,  M=Milk,  MO=Mollusc,  MU=Mustard,  N=Nuts,  P=Peanuts,  SS=Sesame Seeds,  S=Soya,  SD=Sulphur Dioxide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0" name="Text Box 13"/>
          <p:cNvSpPr txBox="1">
            <a:spLocks noChangeArrowheads="1"/>
          </p:cNvSpPr>
          <p:nvPr/>
        </p:nvSpPr>
        <p:spPr bwMode="auto">
          <a:xfrm>
            <a:off x="2859229" y="125642"/>
            <a:ext cx="6614034" cy="1226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n-GB" altLang="en-US" sz="4000" b="1" i="0" u="none" strike="noStrike" cap="none" normalizeH="0" baseline="0" dirty="0">
                <a:ln>
                  <a:noFill/>
                </a:ln>
                <a:solidFill>
                  <a:srgbClr val="008000"/>
                </a:solidFill>
                <a:effectLst/>
                <a:latin typeface="Calibri" panose="020F0502020204030204" pitchFamily="34" charset="0"/>
              </a:rPr>
              <a:t>Week</a:t>
            </a:r>
            <a:r>
              <a:rPr kumimoji="0" lang="en-GB" altLang="en-US" sz="4000" b="1" i="0" u="none" strike="noStrike" cap="none" normalizeH="0" dirty="0">
                <a:ln>
                  <a:noFill/>
                </a:ln>
                <a:solidFill>
                  <a:srgbClr val="008000"/>
                </a:solidFill>
                <a:effectLst/>
                <a:latin typeface="Calibri" panose="020F0502020204030204" pitchFamily="34" charset="0"/>
              </a:rPr>
              <a:t> 1</a:t>
            </a:r>
          </a:p>
          <a:p>
            <a:pPr defTabSz="914400" eaLnBrk="0" fontAlgn="base" hangingPunct="0">
              <a:spcBef>
                <a:spcPct val="0"/>
              </a:spcBef>
              <a:spcAft>
                <a:spcPts val="800"/>
              </a:spcAft>
            </a:pPr>
            <a:r>
              <a:rPr lang="en-GB" altLang="en-US" sz="1400" dirty="0">
                <a:solidFill>
                  <a:srgbClr val="008000"/>
                </a:solidFill>
                <a:latin typeface="Calibri" panose="020F0502020204030204" pitchFamily="34" charset="0"/>
              </a:rPr>
              <a:t>Week Commencing: 31/08, 21/09, 12/10, 02/11, 23/11, 14/12</a:t>
            </a:r>
            <a:endParaRPr lang="en-US" altLang="en-US" sz="1400" dirty="0">
              <a:latin typeface="Arial" panose="020B0604020202020204" pitchFamily="34" charset="0"/>
            </a:endParaRPr>
          </a:p>
          <a:p>
            <a:pPr lvl="0" defTabSz="914400" eaLnBrk="0" fontAlgn="base" hangingPunct="0">
              <a:spcBef>
                <a:spcPct val="0"/>
              </a:spcBef>
              <a:spcAft>
                <a:spcPts val="800"/>
              </a:spcAft>
            </a:pPr>
            <a:endParaRPr kumimoji="0" lang="en-US" altLang="en-US" sz="1400" b="0" i="0" u="none" strike="noStrike" cap="none" normalizeH="0" baseline="0" dirty="0">
              <a:ln>
                <a:noFill/>
              </a:ln>
              <a:solidFill>
                <a:schemeClr val="tx1"/>
              </a:solidFill>
              <a:effectLst/>
              <a:latin typeface="Arial" panose="020B0604020202020204" pitchFamily="34" charset="0"/>
            </a:endParaRPr>
          </a:p>
        </p:txBody>
      </p:sp>
      <p:pic>
        <p:nvPicPr>
          <p:cNvPr id="11" name="Picture 10"/>
          <p:cNvPicPr>
            <a:picLocks noChangeAspect="1"/>
          </p:cNvPicPr>
          <p:nvPr/>
        </p:nvPicPr>
        <p:blipFill>
          <a:blip r:embed="rId3"/>
          <a:stretch>
            <a:fillRect/>
          </a:stretch>
        </p:blipFill>
        <p:spPr>
          <a:xfrm>
            <a:off x="4501718" y="49356"/>
            <a:ext cx="4620389" cy="788962"/>
          </a:xfrm>
          <a:prstGeom prst="rect">
            <a:avLst/>
          </a:prstGeom>
        </p:spPr>
      </p:pic>
      <p:pic>
        <p:nvPicPr>
          <p:cNvPr id="12" name="Picture 11"/>
          <p:cNvPicPr>
            <a:picLocks noChangeAspect="1"/>
          </p:cNvPicPr>
          <p:nvPr/>
        </p:nvPicPr>
        <p:blipFill>
          <a:blip r:embed="rId4"/>
          <a:stretch>
            <a:fillRect/>
          </a:stretch>
        </p:blipFill>
        <p:spPr>
          <a:xfrm>
            <a:off x="3031382" y="6228469"/>
            <a:ext cx="987638" cy="377985"/>
          </a:xfrm>
          <a:prstGeom prst="rect">
            <a:avLst/>
          </a:prstGeom>
        </p:spPr>
      </p:pic>
      <p:pic>
        <p:nvPicPr>
          <p:cNvPr id="13" name="Picture 12"/>
          <p:cNvPicPr>
            <a:picLocks noChangeAspect="1"/>
          </p:cNvPicPr>
          <p:nvPr/>
        </p:nvPicPr>
        <p:blipFill>
          <a:blip r:embed="rId5"/>
          <a:stretch>
            <a:fillRect/>
          </a:stretch>
        </p:blipFill>
        <p:spPr>
          <a:xfrm>
            <a:off x="2875920" y="6286146"/>
            <a:ext cx="310923" cy="207282"/>
          </a:xfrm>
          <a:prstGeom prst="rect">
            <a:avLst/>
          </a:prstGeom>
        </p:spPr>
      </p:pic>
      <p:pic>
        <p:nvPicPr>
          <p:cNvPr id="14" name="Picture 13"/>
          <p:cNvPicPr>
            <a:picLocks noChangeAspect="1"/>
          </p:cNvPicPr>
          <p:nvPr/>
        </p:nvPicPr>
        <p:blipFill>
          <a:blip r:embed="rId5"/>
          <a:stretch>
            <a:fillRect/>
          </a:stretch>
        </p:blipFill>
        <p:spPr>
          <a:xfrm>
            <a:off x="5206253" y="3048075"/>
            <a:ext cx="271833" cy="181222"/>
          </a:xfrm>
          <a:prstGeom prst="rect">
            <a:avLst/>
          </a:prstGeom>
        </p:spPr>
      </p:pic>
      <p:pic>
        <p:nvPicPr>
          <p:cNvPr id="2" name="Picture 1"/>
          <p:cNvPicPr>
            <a:picLocks noChangeAspect="1"/>
          </p:cNvPicPr>
          <p:nvPr/>
        </p:nvPicPr>
        <p:blipFill>
          <a:blip r:embed="rId6"/>
          <a:stretch>
            <a:fillRect/>
          </a:stretch>
        </p:blipFill>
        <p:spPr>
          <a:xfrm>
            <a:off x="3818964" y="3046401"/>
            <a:ext cx="274344" cy="182896"/>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1139757406"/>
              </p:ext>
            </p:extLst>
          </p:nvPr>
        </p:nvGraphicFramePr>
        <p:xfrm>
          <a:off x="1339701" y="1464773"/>
          <a:ext cx="8133561" cy="4569587"/>
        </p:xfrm>
        <a:graphic>
          <a:graphicData uri="http://schemas.openxmlformats.org/drawingml/2006/table">
            <a:tbl>
              <a:tblPr firstRow="1" firstCol="1" bandRow="1" bandCol="1"/>
              <a:tblGrid>
                <a:gridCol w="1046381">
                  <a:extLst>
                    <a:ext uri="{9D8B030D-6E8A-4147-A177-3AD203B41FA5}">
                      <a16:colId xmlns:a16="http://schemas.microsoft.com/office/drawing/2014/main" val="4047075586"/>
                    </a:ext>
                  </a:extLst>
                </a:gridCol>
                <a:gridCol w="1417198">
                  <a:extLst>
                    <a:ext uri="{9D8B030D-6E8A-4147-A177-3AD203B41FA5}">
                      <a16:colId xmlns:a16="http://schemas.microsoft.com/office/drawing/2014/main" val="2071396128"/>
                    </a:ext>
                  </a:extLst>
                </a:gridCol>
                <a:gridCol w="1417198">
                  <a:extLst>
                    <a:ext uri="{9D8B030D-6E8A-4147-A177-3AD203B41FA5}">
                      <a16:colId xmlns:a16="http://schemas.microsoft.com/office/drawing/2014/main" val="3052832932"/>
                    </a:ext>
                  </a:extLst>
                </a:gridCol>
                <a:gridCol w="1417793">
                  <a:extLst>
                    <a:ext uri="{9D8B030D-6E8A-4147-A177-3AD203B41FA5}">
                      <a16:colId xmlns:a16="http://schemas.microsoft.com/office/drawing/2014/main" val="5796344"/>
                    </a:ext>
                  </a:extLst>
                </a:gridCol>
                <a:gridCol w="1417198">
                  <a:extLst>
                    <a:ext uri="{9D8B030D-6E8A-4147-A177-3AD203B41FA5}">
                      <a16:colId xmlns:a16="http://schemas.microsoft.com/office/drawing/2014/main" val="2572979137"/>
                    </a:ext>
                  </a:extLst>
                </a:gridCol>
                <a:gridCol w="1417793">
                  <a:extLst>
                    <a:ext uri="{9D8B030D-6E8A-4147-A177-3AD203B41FA5}">
                      <a16:colId xmlns:a16="http://schemas.microsoft.com/office/drawing/2014/main" val="1491319220"/>
                    </a:ext>
                  </a:extLst>
                </a:gridCol>
              </a:tblGrid>
              <a:tr h="209613">
                <a:tc>
                  <a:txBody>
                    <a:bodyPr/>
                    <a:lstStyle/>
                    <a:p>
                      <a:pPr algn="ctr" hangingPunct="0">
                        <a:spcAft>
                          <a:spcPts val="0"/>
                        </a:spcAft>
                      </a:pPr>
                      <a:r>
                        <a:rPr lang="en-US" sz="700" b="1" dirty="0">
                          <a:solidFill>
                            <a:srgbClr val="0D0D0D"/>
                          </a:solidFill>
                          <a:effectLst/>
                          <a:latin typeface="Arial" panose="020B0604020202020204" pitchFamily="34" charset="0"/>
                          <a:ea typeface="Times New Roman" panose="02020603050405020304" pitchFamily="18" charset="0"/>
                          <a:cs typeface="Arial" panose="020B0604020202020204" pitchFamily="34" charset="0"/>
                        </a:rPr>
                        <a:t> </a:t>
                      </a:r>
                      <a:endParaRPr lang="en-GB" sz="700" b="1" dirty="0">
                        <a:effectLst/>
                        <a:latin typeface="Arial" panose="020B0604020202020204" pitchFamily="34" charset="0"/>
                        <a:ea typeface="Times New Roman" panose="02020603050405020304" pitchFamily="18" charset="0"/>
                        <a:cs typeface="Arial" panose="020B0604020202020204" pitchFamily="34" charset="0"/>
                      </a:endParaRPr>
                    </a:p>
                  </a:txBody>
                  <a:tcPr marL="31680" marR="31680" marT="31680" marB="31680">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hangingPunct="0">
                        <a:spcAft>
                          <a:spcPts val="0"/>
                        </a:spcAft>
                      </a:pPr>
                      <a:r>
                        <a:rPr lang="en-US" sz="700" b="1" dirty="0">
                          <a:solidFill>
                            <a:srgbClr val="008000"/>
                          </a:solidFill>
                          <a:effectLst/>
                          <a:latin typeface="Arial" panose="020B0604020202020204" pitchFamily="34" charset="0"/>
                          <a:ea typeface="Times New Roman" panose="02020603050405020304" pitchFamily="18" charset="0"/>
                          <a:cs typeface="Arial" panose="020B0604020202020204" pitchFamily="34" charset="0"/>
                        </a:rPr>
                        <a:t>MEAT FREE MONDAY</a:t>
                      </a:r>
                      <a:endParaRPr lang="en-GB" sz="700" b="1" dirty="0">
                        <a:effectLst/>
                        <a:latin typeface="Arial" panose="020B0604020202020204" pitchFamily="34" charset="0"/>
                        <a:ea typeface="Times New Roman" panose="02020603050405020304" pitchFamily="18" charset="0"/>
                        <a:cs typeface="Arial" panose="020B0604020202020204" pitchFamily="34" charset="0"/>
                      </a:endParaRPr>
                    </a:p>
                  </a:txBody>
                  <a:tcPr marL="31680" marR="31680" marT="31680" marB="3168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hangingPunct="0">
                        <a:spcAft>
                          <a:spcPts val="0"/>
                        </a:spcAft>
                      </a:pPr>
                      <a:r>
                        <a:rPr lang="en-US" sz="700" b="1" dirty="0">
                          <a:solidFill>
                            <a:srgbClr val="008000"/>
                          </a:solidFill>
                          <a:effectLst/>
                          <a:latin typeface="Arial" panose="020B0604020202020204" pitchFamily="34" charset="0"/>
                          <a:ea typeface="Times New Roman" panose="02020603050405020304" pitchFamily="18" charset="0"/>
                          <a:cs typeface="Arial" panose="020B0604020202020204" pitchFamily="34" charset="0"/>
                        </a:rPr>
                        <a:t>TUESDAY</a:t>
                      </a:r>
                      <a:endParaRPr lang="en-GB" sz="700" b="1" dirty="0">
                        <a:effectLst/>
                        <a:latin typeface="Arial" panose="020B0604020202020204" pitchFamily="34" charset="0"/>
                        <a:ea typeface="Times New Roman" panose="02020603050405020304" pitchFamily="18" charset="0"/>
                        <a:cs typeface="Arial" panose="020B0604020202020204" pitchFamily="34" charset="0"/>
                      </a:endParaRPr>
                    </a:p>
                  </a:txBody>
                  <a:tcPr marL="31680" marR="31680" marT="31680" marB="3168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hangingPunct="0">
                        <a:spcAft>
                          <a:spcPts val="0"/>
                        </a:spcAft>
                      </a:pPr>
                      <a:r>
                        <a:rPr lang="en-US" sz="700" b="1" dirty="0">
                          <a:solidFill>
                            <a:srgbClr val="008000"/>
                          </a:solidFill>
                          <a:effectLst/>
                          <a:latin typeface="Arial" panose="020B0604020202020204" pitchFamily="34" charset="0"/>
                          <a:ea typeface="Times New Roman" panose="02020603050405020304" pitchFamily="18" charset="0"/>
                          <a:cs typeface="Arial" panose="020B0604020202020204" pitchFamily="34" charset="0"/>
                        </a:rPr>
                        <a:t>WEDNESDAY</a:t>
                      </a:r>
                      <a:endParaRPr lang="en-GB" sz="700" b="1" dirty="0">
                        <a:effectLst/>
                        <a:latin typeface="Arial" panose="020B0604020202020204" pitchFamily="34" charset="0"/>
                        <a:ea typeface="Times New Roman" panose="02020603050405020304" pitchFamily="18" charset="0"/>
                        <a:cs typeface="Arial" panose="020B0604020202020204" pitchFamily="34" charset="0"/>
                      </a:endParaRPr>
                    </a:p>
                  </a:txBody>
                  <a:tcPr marL="31680" marR="31680" marT="31680" marB="3168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hangingPunct="0">
                        <a:spcAft>
                          <a:spcPts val="0"/>
                        </a:spcAft>
                      </a:pPr>
                      <a:r>
                        <a:rPr lang="en-US" sz="700" b="1" dirty="0">
                          <a:solidFill>
                            <a:srgbClr val="008000"/>
                          </a:solidFill>
                          <a:effectLst/>
                          <a:latin typeface="Arial" panose="020B0604020202020204" pitchFamily="34" charset="0"/>
                          <a:ea typeface="Times New Roman" panose="02020603050405020304" pitchFamily="18" charset="0"/>
                          <a:cs typeface="Arial" panose="020B0604020202020204" pitchFamily="34" charset="0"/>
                        </a:rPr>
                        <a:t>THURSDAY</a:t>
                      </a:r>
                      <a:endParaRPr lang="en-GB" sz="700" b="1" dirty="0">
                        <a:effectLst/>
                        <a:latin typeface="Arial" panose="020B0604020202020204" pitchFamily="34" charset="0"/>
                        <a:ea typeface="Times New Roman" panose="02020603050405020304" pitchFamily="18" charset="0"/>
                        <a:cs typeface="Arial" panose="020B0604020202020204" pitchFamily="34" charset="0"/>
                      </a:endParaRPr>
                    </a:p>
                  </a:txBody>
                  <a:tcPr marL="31680" marR="31680" marT="31680" marB="3168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hangingPunct="0">
                        <a:spcAft>
                          <a:spcPts val="0"/>
                        </a:spcAft>
                      </a:pPr>
                      <a:r>
                        <a:rPr lang="en-US" sz="700" b="1">
                          <a:solidFill>
                            <a:srgbClr val="008000"/>
                          </a:solidFill>
                          <a:effectLst/>
                          <a:latin typeface="Arial" panose="020B0604020202020204" pitchFamily="34" charset="0"/>
                          <a:ea typeface="Times New Roman" panose="02020603050405020304" pitchFamily="18" charset="0"/>
                          <a:cs typeface="Arial" panose="020B0604020202020204" pitchFamily="34" charset="0"/>
                        </a:rPr>
                        <a:t>FRIDAY</a:t>
                      </a:r>
                      <a:endParaRPr lang="en-GB" sz="700" b="1">
                        <a:effectLst/>
                        <a:latin typeface="Arial" panose="020B0604020202020204" pitchFamily="34" charset="0"/>
                        <a:ea typeface="Times New Roman" panose="02020603050405020304" pitchFamily="18" charset="0"/>
                        <a:cs typeface="Arial" panose="020B0604020202020204" pitchFamily="34" charset="0"/>
                      </a:endParaRPr>
                    </a:p>
                  </a:txBody>
                  <a:tcPr marL="31680" marR="31680" marT="31680" marB="3168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3452255523"/>
                  </a:ext>
                </a:extLst>
              </a:tr>
              <a:tr h="508279">
                <a:tc>
                  <a:txBody>
                    <a:bodyPr/>
                    <a:lstStyle/>
                    <a:p>
                      <a:pPr algn="l" hangingPunct="0">
                        <a:spcAft>
                          <a:spcPts val="0"/>
                        </a:spcAft>
                      </a:pPr>
                      <a:r>
                        <a:rPr lang="en-US" sz="7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MAIN COURSE</a:t>
                      </a:r>
                      <a:endParaRPr lang="en-GB" sz="700" b="1" dirty="0">
                        <a:effectLst/>
                        <a:latin typeface="Arial" panose="020B0604020202020204" pitchFamily="34" charset="0"/>
                        <a:ea typeface="Times New Roman" panose="02020603050405020304" pitchFamily="18" charset="0"/>
                        <a:cs typeface="Arial" panose="020B0604020202020204" pitchFamily="34" charset="0"/>
                      </a:endParaRPr>
                    </a:p>
                  </a:txBody>
                  <a:tcPr marL="31680" marR="31680" marT="31680" marB="3168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E002B"/>
                    </a:solidFill>
                  </a:tcPr>
                </a:tc>
                <a:tc>
                  <a:txBody>
                    <a:bodyPr/>
                    <a:lstStyle/>
                    <a:p>
                      <a:pPr algn="ctr" hangingPunct="0">
                        <a:spcAft>
                          <a:spcPts val="0"/>
                        </a:spcAft>
                      </a:pPr>
                      <a:r>
                        <a:rPr lang="en-US" sz="1000" dirty="0">
                          <a:effectLst/>
                          <a:latin typeface="+mn-lt"/>
                          <a:ea typeface="Times New Roman" panose="02020603050405020304" pitchFamily="18" charset="0"/>
                          <a:cs typeface="Times New Roman" panose="02020603050405020304" pitchFamily="18" charset="0"/>
                        </a:rPr>
                        <a:t>Salmon</a:t>
                      </a:r>
                      <a:r>
                        <a:rPr lang="en-US" sz="1000" baseline="0" dirty="0">
                          <a:effectLst/>
                          <a:latin typeface="+mn-lt"/>
                          <a:ea typeface="Times New Roman" panose="02020603050405020304" pitchFamily="18" charset="0"/>
                          <a:cs typeface="Times New Roman" panose="02020603050405020304" pitchFamily="18" charset="0"/>
                        </a:rPr>
                        <a:t> &amp; Vegetable Puff</a:t>
                      </a:r>
                      <a:endParaRPr lang="en-US" sz="1000" dirty="0">
                        <a:effectLst/>
                        <a:latin typeface="+mn-lt"/>
                        <a:ea typeface="Times New Roman" panose="02020603050405020304" pitchFamily="18" charset="0"/>
                        <a:cs typeface="Times New Roman" panose="02020603050405020304" pitchFamily="18" charset="0"/>
                      </a:endParaRPr>
                    </a:p>
                    <a:p>
                      <a:pPr algn="ctr" hangingPunct="0">
                        <a:spcAft>
                          <a:spcPts val="0"/>
                        </a:spcAft>
                      </a:pPr>
                      <a:r>
                        <a:rPr lang="en-US" sz="1000" dirty="0">
                          <a:effectLst/>
                          <a:latin typeface="+mn-lt"/>
                          <a:ea typeface="Times New Roman" panose="02020603050405020304" pitchFamily="18" charset="0"/>
                          <a:cs typeface="Times New Roman" panose="02020603050405020304" pitchFamily="18" charset="0"/>
                        </a:rPr>
                        <a:t>(G/F)</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2DBDB"/>
                    </a:solidFill>
                  </a:tcPr>
                </a:tc>
                <a:tc>
                  <a:txBody>
                    <a:bodyPr/>
                    <a:lstStyle/>
                    <a:p>
                      <a:pPr algn="ctr" hangingPunct="0">
                        <a:spcAft>
                          <a:spcPts val="0"/>
                        </a:spcAft>
                      </a:pPr>
                      <a:r>
                        <a:rPr lang="en-US" sz="1000" dirty="0">
                          <a:effectLst/>
                          <a:latin typeface="+mn-lt"/>
                          <a:ea typeface="Times New Roman" panose="02020603050405020304" pitchFamily="18" charset="0"/>
                          <a:cs typeface="Times New Roman" panose="02020603050405020304" pitchFamily="18" charset="0"/>
                        </a:rPr>
                        <a:t>Chicken</a:t>
                      </a:r>
                      <a:r>
                        <a:rPr lang="en-US" sz="1000" baseline="0" dirty="0">
                          <a:effectLst/>
                          <a:latin typeface="+mn-lt"/>
                          <a:ea typeface="Times New Roman" panose="02020603050405020304" pitchFamily="18" charset="0"/>
                          <a:cs typeface="Times New Roman" panose="02020603050405020304" pitchFamily="18" charset="0"/>
                        </a:rPr>
                        <a:t> Nuggets</a:t>
                      </a:r>
                    </a:p>
                    <a:p>
                      <a:pPr algn="ctr" hangingPunct="0">
                        <a:spcAft>
                          <a:spcPts val="0"/>
                        </a:spcAft>
                      </a:pPr>
                      <a:r>
                        <a:rPr lang="en-US" sz="1000" baseline="0" dirty="0">
                          <a:effectLst/>
                          <a:latin typeface="+mn-lt"/>
                          <a:ea typeface="Times New Roman" panose="02020603050405020304" pitchFamily="18" charset="0"/>
                          <a:cs typeface="Times New Roman" panose="02020603050405020304" pitchFamily="18" charset="0"/>
                        </a:rPr>
                        <a:t>(G)</a:t>
                      </a:r>
                      <a:endParaRPr lang="en-US" sz="1000" dirty="0">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2DBDB"/>
                    </a:solidFill>
                  </a:tcPr>
                </a:tc>
                <a:tc>
                  <a:txBody>
                    <a:bodyPr/>
                    <a:lstStyle/>
                    <a:p>
                      <a:pPr algn="ctr" hangingPunct="0">
                        <a:spcAft>
                          <a:spcPts val="0"/>
                        </a:spcAft>
                      </a:pPr>
                      <a:r>
                        <a:rPr lang="en-US" sz="1000" dirty="0">
                          <a:solidFill>
                            <a:schemeClr val="tx1"/>
                          </a:solidFill>
                          <a:effectLst/>
                          <a:latin typeface="+mn-lt"/>
                          <a:ea typeface="Times New Roman" panose="02020603050405020304" pitchFamily="18" charset="0"/>
                          <a:cs typeface="Times New Roman" panose="02020603050405020304" pitchFamily="18" charset="0"/>
                        </a:rPr>
                        <a:t> Beef</a:t>
                      </a:r>
                      <a:r>
                        <a:rPr lang="en-US" sz="1000" baseline="0" dirty="0">
                          <a:solidFill>
                            <a:schemeClr val="tx1"/>
                          </a:solidFill>
                          <a:effectLst/>
                          <a:latin typeface="+mn-lt"/>
                          <a:ea typeface="Times New Roman" panose="02020603050405020304" pitchFamily="18" charset="0"/>
                          <a:cs typeface="Times New Roman" panose="02020603050405020304" pitchFamily="18" charset="0"/>
                        </a:rPr>
                        <a:t> Lasagne</a:t>
                      </a:r>
                    </a:p>
                    <a:p>
                      <a:pPr algn="ctr" hangingPunct="0">
                        <a:spcAft>
                          <a:spcPts val="0"/>
                        </a:spcAft>
                      </a:pPr>
                      <a:r>
                        <a:rPr lang="en-US" sz="1000" dirty="0">
                          <a:solidFill>
                            <a:schemeClr val="tx1"/>
                          </a:solidFill>
                          <a:effectLst/>
                          <a:latin typeface="+mn-lt"/>
                          <a:ea typeface="Times New Roman" panose="02020603050405020304" pitchFamily="18" charset="0"/>
                          <a:cs typeface="Times New Roman" panose="02020603050405020304" pitchFamily="18" charset="0"/>
                        </a:rPr>
                        <a:t>(G/M)</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2DBDB"/>
                    </a:solidFill>
                  </a:tcPr>
                </a:tc>
                <a:tc>
                  <a:txBody>
                    <a:bodyPr/>
                    <a:lstStyle/>
                    <a:p>
                      <a:pPr algn="ctr" hangingPunct="0">
                        <a:spcAft>
                          <a:spcPts val="0"/>
                        </a:spcAft>
                      </a:pPr>
                      <a:r>
                        <a:rPr lang="en-US" sz="1000" dirty="0">
                          <a:effectLst/>
                          <a:latin typeface="+mn-lt"/>
                          <a:ea typeface="Times New Roman" panose="02020603050405020304" pitchFamily="18" charset="0"/>
                          <a:cs typeface="Times New Roman" panose="02020603050405020304" pitchFamily="18" charset="0"/>
                        </a:rPr>
                        <a:t>Roast Chicken</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2DBDB"/>
                    </a:solidFill>
                  </a:tcPr>
                </a:tc>
                <a:tc>
                  <a:txBody>
                    <a:bodyPr/>
                    <a:lstStyle/>
                    <a:p>
                      <a:pPr algn="ctr" hangingPunct="0">
                        <a:spcAft>
                          <a:spcPts val="0"/>
                        </a:spcAft>
                      </a:pPr>
                      <a:r>
                        <a:rPr lang="en-US" sz="1000" dirty="0">
                          <a:effectLst/>
                          <a:latin typeface="+mn-lt"/>
                          <a:ea typeface="Times New Roman" panose="02020603050405020304" pitchFamily="18" charset="0"/>
                          <a:cs typeface="Times New Roman" panose="02020603050405020304" pitchFamily="18" charset="0"/>
                        </a:rPr>
                        <a:t>Cod Fish Fingers</a:t>
                      </a:r>
                    </a:p>
                    <a:p>
                      <a:pPr algn="ctr" hangingPunct="0">
                        <a:spcAft>
                          <a:spcPts val="0"/>
                        </a:spcAft>
                      </a:pPr>
                      <a:r>
                        <a:rPr lang="en-US" sz="1000" dirty="0">
                          <a:effectLst/>
                          <a:latin typeface="+mn-lt"/>
                          <a:ea typeface="Times New Roman" panose="02020603050405020304" pitchFamily="18" charset="0"/>
                          <a:cs typeface="Times New Roman" panose="02020603050405020304" pitchFamily="18" charset="0"/>
                        </a:rPr>
                        <a:t>(G/F)</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2DBDB"/>
                    </a:solidFill>
                  </a:tcPr>
                </a:tc>
                <a:extLst>
                  <a:ext uri="{0D108BD9-81ED-4DB2-BD59-A6C34878D82A}">
                    <a16:rowId xmlns:a16="http://schemas.microsoft.com/office/drawing/2014/main" val="3495025412"/>
                  </a:ext>
                </a:extLst>
              </a:tr>
              <a:tr h="784119">
                <a:tc>
                  <a:txBody>
                    <a:bodyPr/>
                    <a:lstStyle/>
                    <a:p>
                      <a:pPr algn="l" hangingPunct="0">
                        <a:spcAft>
                          <a:spcPts val="0"/>
                        </a:spcAft>
                      </a:pPr>
                      <a:r>
                        <a:rPr lang="en-US" sz="700" b="1"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MAIN HALAL </a:t>
                      </a:r>
                      <a:endParaRPr lang="en-GB" sz="700" b="1" dirty="0">
                        <a:effectLst/>
                        <a:latin typeface="Arial" panose="020B0604020202020204" pitchFamily="34" charset="0"/>
                        <a:ea typeface="Times New Roman" panose="02020603050405020304" pitchFamily="18" charset="0"/>
                        <a:cs typeface="Arial" panose="020B0604020202020204" pitchFamily="34" charset="0"/>
                      </a:endParaRPr>
                    </a:p>
                  </a:txBody>
                  <a:tcPr marL="31680" marR="31680" marT="31680" marB="3168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548DD4"/>
                    </a:solidFill>
                  </a:tcPr>
                </a:tc>
                <a:tc>
                  <a:txBody>
                    <a:bodyPr/>
                    <a:lstStyle/>
                    <a:p>
                      <a:pPr algn="ctr" hangingPunct="0">
                        <a:spcAft>
                          <a:spcPts val="0"/>
                        </a:spcAft>
                      </a:pPr>
                      <a:r>
                        <a:rPr lang="en-US" sz="1000" dirty="0">
                          <a:effectLst/>
                          <a:latin typeface="+mn-lt"/>
                          <a:ea typeface="Times New Roman" panose="02020603050405020304" pitchFamily="18" charset="0"/>
                          <a:cs typeface="Times New Roman" panose="02020603050405020304" pitchFamily="18" charset="0"/>
                        </a:rPr>
                        <a:t>Salmon</a:t>
                      </a:r>
                      <a:r>
                        <a:rPr lang="en-US" sz="1000" baseline="0" dirty="0">
                          <a:effectLst/>
                          <a:latin typeface="+mn-lt"/>
                          <a:ea typeface="Times New Roman" panose="02020603050405020304" pitchFamily="18" charset="0"/>
                          <a:cs typeface="Times New Roman" panose="02020603050405020304" pitchFamily="18" charset="0"/>
                        </a:rPr>
                        <a:t> &amp; Vegetable Puff</a:t>
                      </a:r>
                      <a:endParaRPr lang="en-US" sz="1000" dirty="0">
                        <a:effectLst/>
                        <a:latin typeface="+mn-lt"/>
                        <a:ea typeface="Times New Roman" panose="02020603050405020304" pitchFamily="18" charset="0"/>
                        <a:cs typeface="Times New Roman" panose="02020603050405020304" pitchFamily="18" charset="0"/>
                      </a:endParaRPr>
                    </a:p>
                    <a:p>
                      <a:pPr algn="ctr" hangingPunct="0">
                        <a:spcAft>
                          <a:spcPts val="0"/>
                        </a:spcAft>
                      </a:pPr>
                      <a:r>
                        <a:rPr lang="en-US" sz="1000" dirty="0">
                          <a:effectLst/>
                          <a:latin typeface="+mn-lt"/>
                          <a:ea typeface="Times New Roman" panose="02020603050405020304" pitchFamily="18" charset="0"/>
                          <a:cs typeface="Times New Roman" panose="02020603050405020304" pitchFamily="18" charset="0"/>
                        </a:rPr>
                        <a:t>(G/F)</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BE5F1"/>
                    </a:solidFill>
                  </a:tcPr>
                </a:tc>
                <a:tc>
                  <a:txBody>
                    <a:bodyPr/>
                    <a:lstStyle/>
                    <a:p>
                      <a:pPr algn="ctr" hangingPunct="0">
                        <a:spcAft>
                          <a:spcPts val="0"/>
                        </a:spcAft>
                      </a:pPr>
                      <a:r>
                        <a:rPr lang="en-US" sz="1000" dirty="0">
                          <a:effectLst/>
                          <a:latin typeface="+mn-lt"/>
                          <a:ea typeface="Times New Roman" panose="02020603050405020304" pitchFamily="18" charset="0"/>
                          <a:cs typeface="Times New Roman" panose="02020603050405020304" pitchFamily="18" charset="0"/>
                        </a:rPr>
                        <a:t>Halal</a:t>
                      </a:r>
                      <a:r>
                        <a:rPr lang="en-US" sz="1000" baseline="0" dirty="0">
                          <a:effectLst/>
                          <a:latin typeface="+mn-lt"/>
                          <a:ea typeface="Times New Roman" panose="02020603050405020304" pitchFamily="18" charset="0"/>
                          <a:cs typeface="Times New Roman" panose="02020603050405020304" pitchFamily="18" charset="0"/>
                        </a:rPr>
                        <a:t> Chicken Nuggets</a:t>
                      </a:r>
                    </a:p>
                    <a:p>
                      <a:pPr algn="ctr" hangingPunct="0">
                        <a:spcAft>
                          <a:spcPts val="0"/>
                        </a:spcAft>
                      </a:pPr>
                      <a:r>
                        <a:rPr lang="en-US" sz="1000" baseline="0" dirty="0">
                          <a:effectLst/>
                          <a:latin typeface="+mn-lt"/>
                          <a:ea typeface="Times New Roman" panose="02020603050405020304" pitchFamily="18" charset="0"/>
                          <a:cs typeface="Times New Roman" panose="02020603050405020304" pitchFamily="18" charset="0"/>
                        </a:rPr>
                        <a:t>(G)</a:t>
                      </a:r>
                      <a:endParaRPr lang="en-US" sz="1000" dirty="0">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BE5F1"/>
                    </a:solidFill>
                  </a:tcPr>
                </a:tc>
                <a:tc>
                  <a:txBody>
                    <a:bodyPr/>
                    <a:lstStyle/>
                    <a:p>
                      <a:pPr algn="ctr" hangingPunct="0">
                        <a:spcAft>
                          <a:spcPts val="0"/>
                        </a:spcAft>
                      </a:pPr>
                      <a:r>
                        <a:rPr lang="en-US" sz="1000" dirty="0">
                          <a:solidFill>
                            <a:schemeClr val="tx1"/>
                          </a:solidFill>
                          <a:effectLst/>
                          <a:latin typeface="+mn-lt"/>
                          <a:ea typeface="Times New Roman" panose="02020603050405020304" pitchFamily="18" charset="0"/>
                          <a:cs typeface="Times New Roman" panose="02020603050405020304" pitchFamily="18" charset="0"/>
                        </a:rPr>
                        <a:t>Halal</a:t>
                      </a:r>
                      <a:r>
                        <a:rPr lang="en-US" sz="1000" baseline="0" dirty="0">
                          <a:solidFill>
                            <a:schemeClr val="tx1"/>
                          </a:solidFill>
                          <a:effectLst/>
                          <a:latin typeface="+mn-lt"/>
                          <a:ea typeface="Times New Roman" panose="02020603050405020304" pitchFamily="18" charset="0"/>
                          <a:cs typeface="Times New Roman" panose="02020603050405020304" pitchFamily="18" charset="0"/>
                        </a:rPr>
                        <a:t> </a:t>
                      </a:r>
                      <a:r>
                        <a:rPr lang="en-US" sz="1000" dirty="0">
                          <a:solidFill>
                            <a:schemeClr val="tx1"/>
                          </a:solidFill>
                          <a:effectLst/>
                          <a:latin typeface="+mn-lt"/>
                          <a:ea typeface="Times New Roman" panose="02020603050405020304" pitchFamily="18" charset="0"/>
                          <a:cs typeface="Times New Roman" panose="02020603050405020304" pitchFamily="18" charset="0"/>
                        </a:rPr>
                        <a:t>Beef</a:t>
                      </a:r>
                      <a:r>
                        <a:rPr lang="en-US" sz="1000" baseline="0" dirty="0">
                          <a:solidFill>
                            <a:schemeClr val="tx1"/>
                          </a:solidFill>
                          <a:effectLst/>
                          <a:latin typeface="+mn-lt"/>
                          <a:ea typeface="Times New Roman" panose="02020603050405020304" pitchFamily="18" charset="0"/>
                          <a:cs typeface="Times New Roman" panose="02020603050405020304" pitchFamily="18" charset="0"/>
                        </a:rPr>
                        <a:t> Lasagne</a:t>
                      </a:r>
                    </a:p>
                    <a:p>
                      <a:pPr algn="ctr" hangingPunct="0">
                        <a:spcAft>
                          <a:spcPts val="0"/>
                        </a:spcAft>
                      </a:pPr>
                      <a:r>
                        <a:rPr lang="en-US" sz="1000" dirty="0">
                          <a:solidFill>
                            <a:schemeClr val="tx1"/>
                          </a:solidFill>
                          <a:effectLst/>
                          <a:latin typeface="+mn-lt"/>
                          <a:ea typeface="Times New Roman" panose="02020603050405020304" pitchFamily="18" charset="0"/>
                          <a:cs typeface="Times New Roman" panose="02020603050405020304" pitchFamily="18" charset="0"/>
                        </a:rPr>
                        <a:t>(G/M)</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BE5F1"/>
                    </a:solidFill>
                  </a:tcPr>
                </a:tc>
                <a:tc>
                  <a:txBody>
                    <a:bodyPr/>
                    <a:lstStyle/>
                    <a:p>
                      <a:pPr algn="ctr" hangingPunct="0">
                        <a:spcAft>
                          <a:spcPts val="0"/>
                        </a:spcAft>
                      </a:pPr>
                      <a:r>
                        <a:rPr lang="en-US" sz="1000" dirty="0">
                          <a:effectLst/>
                          <a:latin typeface="+mn-lt"/>
                          <a:ea typeface="Times New Roman" panose="02020603050405020304" pitchFamily="18" charset="0"/>
                          <a:cs typeface="Times New Roman" panose="02020603050405020304" pitchFamily="18" charset="0"/>
                        </a:rPr>
                        <a:t> Halal Roast Chicken</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BE5F1"/>
                    </a:solidFill>
                  </a:tcPr>
                </a:tc>
                <a:tc>
                  <a:txBody>
                    <a:bodyPr/>
                    <a:lstStyle/>
                    <a:p>
                      <a:pPr algn="ctr" hangingPunct="0">
                        <a:spcAft>
                          <a:spcPts val="0"/>
                        </a:spcAft>
                      </a:pPr>
                      <a:r>
                        <a:rPr lang="en-US" sz="1000" dirty="0">
                          <a:effectLst/>
                          <a:latin typeface="+mn-lt"/>
                          <a:ea typeface="Times New Roman" panose="02020603050405020304" pitchFamily="18" charset="0"/>
                          <a:cs typeface="Times New Roman" panose="02020603050405020304" pitchFamily="18" charset="0"/>
                        </a:rPr>
                        <a:t> Cod Fish Fingers</a:t>
                      </a:r>
                    </a:p>
                    <a:p>
                      <a:pPr algn="ctr" hangingPunct="0">
                        <a:spcAft>
                          <a:spcPts val="0"/>
                        </a:spcAft>
                      </a:pPr>
                      <a:r>
                        <a:rPr lang="en-US" sz="1000" dirty="0">
                          <a:effectLst/>
                          <a:latin typeface="+mn-lt"/>
                          <a:ea typeface="Times New Roman" panose="02020603050405020304" pitchFamily="18" charset="0"/>
                          <a:cs typeface="Times New Roman" panose="02020603050405020304" pitchFamily="18" charset="0"/>
                        </a:rPr>
                        <a:t>(G/F)</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BE5F1"/>
                    </a:solidFill>
                  </a:tcPr>
                </a:tc>
                <a:extLst>
                  <a:ext uri="{0D108BD9-81ED-4DB2-BD59-A6C34878D82A}">
                    <a16:rowId xmlns:a16="http://schemas.microsoft.com/office/drawing/2014/main" val="2404113986"/>
                  </a:ext>
                </a:extLst>
              </a:tr>
              <a:tr h="644416">
                <a:tc>
                  <a:txBody>
                    <a:bodyPr/>
                    <a:lstStyle/>
                    <a:p>
                      <a:pPr algn="l" hangingPunct="0">
                        <a:spcAft>
                          <a:spcPts val="0"/>
                        </a:spcAft>
                      </a:pPr>
                      <a:r>
                        <a:rPr lang="en-US" sz="700" b="1">
                          <a:solidFill>
                            <a:srgbClr val="FFFFFF"/>
                          </a:solidFill>
                          <a:effectLst/>
                          <a:latin typeface="Arial" panose="020B0604020202020204" pitchFamily="34" charset="0"/>
                          <a:ea typeface="Times New Roman" panose="02020603050405020304" pitchFamily="18" charset="0"/>
                          <a:cs typeface="Arial" panose="020B0604020202020204" pitchFamily="34" charset="0"/>
                        </a:rPr>
                        <a:t>VEGETARIAN</a:t>
                      </a:r>
                      <a:endParaRPr lang="en-GB" sz="700" b="1">
                        <a:effectLst/>
                        <a:latin typeface="Arial" panose="020B0604020202020204" pitchFamily="34" charset="0"/>
                        <a:ea typeface="Times New Roman" panose="02020603050405020304" pitchFamily="18" charset="0"/>
                        <a:cs typeface="Arial" panose="020B0604020202020204" pitchFamily="34" charset="0"/>
                      </a:endParaRPr>
                    </a:p>
                  </a:txBody>
                  <a:tcPr marL="31680" marR="31680" marT="31680" marB="3168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056A51"/>
                    </a:solidFill>
                  </a:tcPr>
                </a:tc>
                <a:tc>
                  <a:txBody>
                    <a:bodyPr/>
                    <a:lstStyle/>
                    <a:p>
                      <a:pPr algn="ctr" hangingPunct="0">
                        <a:spcAft>
                          <a:spcPts val="0"/>
                        </a:spcAft>
                      </a:pPr>
                      <a:r>
                        <a:rPr lang="en-US" sz="1000" dirty="0">
                          <a:effectLst/>
                          <a:latin typeface="+mn-lt"/>
                          <a:ea typeface="Times New Roman" panose="02020603050405020304" pitchFamily="18" charset="0"/>
                          <a:cs typeface="Times New Roman" panose="02020603050405020304" pitchFamily="18" charset="0"/>
                        </a:rPr>
                        <a:t> Cheese</a:t>
                      </a:r>
                      <a:r>
                        <a:rPr lang="en-US" sz="1000" baseline="0" dirty="0">
                          <a:effectLst/>
                          <a:latin typeface="+mn-lt"/>
                          <a:ea typeface="Times New Roman" panose="02020603050405020304" pitchFamily="18" charset="0"/>
                          <a:cs typeface="Times New Roman" panose="02020603050405020304" pitchFamily="18" charset="0"/>
                        </a:rPr>
                        <a:t> &amp;Tomato Pizza</a:t>
                      </a:r>
                    </a:p>
                    <a:p>
                      <a:pPr algn="ctr" hangingPunct="0">
                        <a:spcAft>
                          <a:spcPts val="0"/>
                        </a:spcAft>
                      </a:pPr>
                      <a:r>
                        <a:rPr lang="en-US" sz="1000" baseline="0" dirty="0">
                          <a:effectLst/>
                          <a:latin typeface="+mn-lt"/>
                          <a:ea typeface="Times New Roman" panose="02020603050405020304" pitchFamily="18" charset="0"/>
                          <a:cs typeface="Times New Roman" panose="02020603050405020304" pitchFamily="18" charset="0"/>
                        </a:rPr>
                        <a:t>(G/M)</a:t>
                      </a:r>
                      <a:endParaRPr lang="en-US" sz="1000" dirty="0">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EAF1DD"/>
                    </a:solidFill>
                  </a:tcPr>
                </a:tc>
                <a:tc>
                  <a:txBody>
                    <a:bodyPr/>
                    <a:lstStyle/>
                    <a:p>
                      <a:pPr algn="ctr" hangingPunct="0">
                        <a:spcAft>
                          <a:spcPts val="0"/>
                        </a:spcAft>
                      </a:pPr>
                      <a:r>
                        <a:rPr lang="en-US" sz="1000" baseline="0" dirty="0" err="1">
                          <a:effectLst/>
                          <a:latin typeface="+mn-lt"/>
                          <a:ea typeface="Times New Roman" panose="02020603050405020304" pitchFamily="18" charset="0"/>
                          <a:cs typeface="Times New Roman" panose="02020603050405020304" pitchFamily="18" charset="0"/>
                        </a:rPr>
                        <a:t>Arrabiata</a:t>
                      </a:r>
                      <a:r>
                        <a:rPr lang="en-US" sz="1000" baseline="0" dirty="0">
                          <a:effectLst/>
                          <a:latin typeface="+mn-lt"/>
                          <a:ea typeface="Times New Roman" panose="02020603050405020304" pitchFamily="18" charset="0"/>
                          <a:cs typeface="Times New Roman" panose="02020603050405020304" pitchFamily="18" charset="0"/>
                        </a:rPr>
                        <a:t> Pasta</a:t>
                      </a:r>
                    </a:p>
                    <a:p>
                      <a:pPr algn="ctr" hangingPunct="0">
                        <a:spcAft>
                          <a:spcPts val="0"/>
                        </a:spcAft>
                      </a:pPr>
                      <a:r>
                        <a:rPr lang="en-US" sz="1000" baseline="0" dirty="0">
                          <a:effectLst/>
                          <a:latin typeface="+mn-lt"/>
                          <a:ea typeface="Times New Roman" panose="02020603050405020304" pitchFamily="18" charset="0"/>
                          <a:cs typeface="Times New Roman" panose="02020603050405020304" pitchFamily="18" charset="0"/>
                        </a:rPr>
                        <a:t>(G)</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EAF1DD"/>
                    </a:solidFill>
                  </a:tcPr>
                </a:tc>
                <a:tc>
                  <a:txBody>
                    <a:bodyPr/>
                    <a:lstStyle/>
                    <a:p>
                      <a:pPr algn="ctr" hangingPunct="0">
                        <a:spcAft>
                          <a:spcPts val="0"/>
                        </a:spcAft>
                      </a:pPr>
                      <a:r>
                        <a:rPr lang="en-US" sz="1000" baseline="0" dirty="0">
                          <a:effectLst/>
                          <a:latin typeface="+mn-lt"/>
                          <a:ea typeface="Times New Roman" panose="02020603050405020304" pitchFamily="18" charset="0"/>
                          <a:cs typeface="Times New Roman" panose="02020603050405020304" pitchFamily="18" charset="0"/>
                        </a:rPr>
                        <a:t>Quorn Spaghetti Bolognese</a:t>
                      </a:r>
                    </a:p>
                    <a:p>
                      <a:pPr algn="ctr" hangingPunct="0">
                        <a:spcAft>
                          <a:spcPts val="0"/>
                        </a:spcAft>
                      </a:pPr>
                      <a:r>
                        <a:rPr lang="en-US" sz="1000" baseline="0" dirty="0">
                          <a:effectLst/>
                          <a:latin typeface="+mn-lt"/>
                          <a:ea typeface="Times New Roman" panose="02020603050405020304" pitchFamily="18" charset="0"/>
                          <a:cs typeface="Times New Roman" panose="02020603050405020304" pitchFamily="18" charset="0"/>
                        </a:rPr>
                        <a:t>(G)</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EAF1DD"/>
                    </a:solidFill>
                  </a:tcPr>
                </a:tc>
                <a:tc>
                  <a:txBody>
                    <a:bodyPr/>
                    <a:lstStyle/>
                    <a:p>
                      <a:pPr algn="ctr" hangingPunct="0">
                        <a:spcAft>
                          <a:spcPts val="0"/>
                        </a:spcAft>
                      </a:pPr>
                      <a:r>
                        <a:rPr lang="en-US" sz="1000" dirty="0">
                          <a:effectLst/>
                          <a:latin typeface="+mn-lt"/>
                          <a:ea typeface="Times New Roman" panose="02020603050405020304" pitchFamily="18" charset="0"/>
                          <a:cs typeface="Times New Roman" panose="02020603050405020304" pitchFamily="18" charset="0"/>
                        </a:rPr>
                        <a:t>Quorn Fillet  (G)</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EAF1DD"/>
                    </a:solidFill>
                  </a:tcPr>
                </a:tc>
                <a:tc>
                  <a:txBody>
                    <a:bodyPr/>
                    <a:lstStyle/>
                    <a:p>
                      <a:pPr algn="ctr" hangingPunct="0">
                        <a:spcAft>
                          <a:spcPts val="0"/>
                        </a:spcAft>
                      </a:pPr>
                      <a:r>
                        <a:rPr lang="en-US" sz="1000" dirty="0">
                          <a:effectLst/>
                          <a:latin typeface="+mn-lt"/>
                          <a:ea typeface="Times New Roman" panose="02020603050405020304" pitchFamily="18" charset="0"/>
                          <a:cs typeface="Times New Roman" panose="02020603050405020304" pitchFamily="18" charset="0"/>
                        </a:rPr>
                        <a:t>Vegan</a:t>
                      </a:r>
                      <a:r>
                        <a:rPr lang="en-US" sz="1000" baseline="0" dirty="0">
                          <a:effectLst/>
                          <a:latin typeface="+mn-lt"/>
                          <a:ea typeface="Times New Roman" panose="02020603050405020304" pitchFamily="18" charset="0"/>
                          <a:cs typeface="Times New Roman" panose="02020603050405020304" pitchFamily="18" charset="0"/>
                        </a:rPr>
                        <a:t> Sausage Roll (G) </a:t>
                      </a:r>
                      <a:endParaRPr lang="en-US" sz="1000" dirty="0">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EAF1DD"/>
                    </a:solidFill>
                  </a:tcPr>
                </a:tc>
                <a:extLst>
                  <a:ext uri="{0D108BD9-81ED-4DB2-BD59-A6C34878D82A}">
                    <a16:rowId xmlns:a16="http://schemas.microsoft.com/office/drawing/2014/main" val="1084980886"/>
                  </a:ext>
                </a:extLst>
              </a:tr>
              <a:tr h="362012">
                <a:tc>
                  <a:txBody>
                    <a:bodyPr/>
                    <a:lstStyle/>
                    <a:p>
                      <a:pPr algn="l" hangingPunct="0">
                        <a:spcAft>
                          <a:spcPts val="0"/>
                        </a:spcAft>
                      </a:pPr>
                      <a:r>
                        <a:rPr lang="en-US" sz="700" b="1">
                          <a:solidFill>
                            <a:srgbClr val="FFFFFF"/>
                          </a:solidFill>
                          <a:effectLst/>
                          <a:latin typeface="Arial" panose="020B0604020202020204" pitchFamily="34" charset="0"/>
                          <a:ea typeface="Times New Roman" panose="02020603050405020304" pitchFamily="18" charset="0"/>
                          <a:cs typeface="Arial" panose="020B0604020202020204" pitchFamily="34" charset="0"/>
                        </a:rPr>
                        <a:t>JACKET POTATO</a:t>
                      </a:r>
                      <a:endParaRPr lang="en-GB" sz="700" b="1">
                        <a:effectLst/>
                        <a:latin typeface="Arial" panose="020B0604020202020204" pitchFamily="34" charset="0"/>
                        <a:ea typeface="Times New Roman" panose="02020603050405020304" pitchFamily="18" charset="0"/>
                        <a:cs typeface="Arial" panose="020B0604020202020204" pitchFamily="34" charset="0"/>
                      </a:endParaRPr>
                    </a:p>
                  </a:txBody>
                  <a:tcPr marL="31680" marR="31680" marT="31680" marB="3168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E6A41E"/>
                    </a:solidFill>
                  </a:tcPr>
                </a:tc>
                <a:tc>
                  <a:txBody>
                    <a:bodyPr/>
                    <a:lstStyle/>
                    <a:p>
                      <a:pPr algn="ctr" hangingPunct="0">
                        <a:spcAft>
                          <a:spcPts val="0"/>
                        </a:spcAft>
                      </a:pPr>
                      <a:r>
                        <a:rPr lang="en-US" sz="1000" b="0" dirty="0">
                          <a:solidFill>
                            <a:srgbClr val="0D0D0D"/>
                          </a:solidFill>
                          <a:effectLst/>
                          <a:latin typeface="+mn-lt"/>
                          <a:ea typeface="Times New Roman" panose="02020603050405020304" pitchFamily="18" charset="0"/>
                          <a:cs typeface="Times New Roman" panose="02020603050405020304" pitchFamily="18" charset="0"/>
                        </a:rPr>
                        <a:t> Jacket Potato</a:t>
                      </a:r>
                      <a:endParaRPr lang="en-US" sz="1000" b="0" dirty="0">
                        <a:effectLst/>
                        <a:latin typeface="+mn-lt"/>
                        <a:ea typeface="Times New Roman" panose="02020603050405020304" pitchFamily="18" charset="0"/>
                        <a:cs typeface="Times New Roman" panose="02020603050405020304" pitchFamily="18" charset="0"/>
                      </a:endParaRPr>
                    </a:p>
                    <a:p>
                      <a:pPr algn="ctr" hangingPunct="0">
                        <a:spcAft>
                          <a:spcPts val="0"/>
                        </a:spcAft>
                      </a:pPr>
                      <a:r>
                        <a:rPr lang="en-US" sz="1000" b="0" dirty="0">
                          <a:solidFill>
                            <a:srgbClr val="0D0D0D"/>
                          </a:solidFill>
                          <a:effectLst/>
                          <a:latin typeface="+mn-lt"/>
                          <a:ea typeface="Times New Roman" panose="02020603050405020304" pitchFamily="18" charset="0"/>
                          <a:cs typeface="Times New Roman" panose="02020603050405020304" pitchFamily="18" charset="0"/>
                        </a:rPr>
                        <a:t>Cheese/Beans/Tuna</a:t>
                      </a:r>
                      <a:endParaRPr lang="en-US" sz="1000" b="0" dirty="0">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7E7C2"/>
                    </a:solidFill>
                  </a:tcPr>
                </a:tc>
                <a:tc>
                  <a:txBody>
                    <a:bodyPr/>
                    <a:lstStyle/>
                    <a:p>
                      <a:pPr algn="ctr" hangingPunct="0">
                        <a:spcAft>
                          <a:spcPts val="0"/>
                        </a:spcAft>
                      </a:pPr>
                      <a:r>
                        <a:rPr lang="en-US" sz="1000" b="0" dirty="0">
                          <a:solidFill>
                            <a:srgbClr val="0D0D0D"/>
                          </a:solidFill>
                          <a:effectLst/>
                          <a:latin typeface="+mn-lt"/>
                          <a:ea typeface="Times New Roman" panose="02020603050405020304" pitchFamily="18" charset="0"/>
                          <a:cs typeface="Times New Roman" panose="02020603050405020304" pitchFamily="18" charset="0"/>
                        </a:rPr>
                        <a:t> Jacket Potato</a:t>
                      </a:r>
                      <a:endParaRPr lang="en-US" sz="1000" b="0" dirty="0">
                        <a:effectLst/>
                        <a:latin typeface="+mn-lt"/>
                        <a:ea typeface="Times New Roman" panose="02020603050405020304" pitchFamily="18" charset="0"/>
                        <a:cs typeface="Times New Roman" panose="02020603050405020304" pitchFamily="18" charset="0"/>
                      </a:endParaRPr>
                    </a:p>
                    <a:p>
                      <a:pPr algn="ctr" hangingPunct="0">
                        <a:spcAft>
                          <a:spcPts val="0"/>
                        </a:spcAft>
                      </a:pPr>
                      <a:r>
                        <a:rPr lang="en-US" sz="1000" b="0" dirty="0">
                          <a:solidFill>
                            <a:srgbClr val="0D0D0D"/>
                          </a:solidFill>
                          <a:effectLst/>
                          <a:latin typeface="+mn-lt"/>
                          <a:ea typeface="Times New Roman" panose="02020603050405020304" pitchFamily="18" charset="0"/>
                          <a:cs typeface="Times New Roman" panose="02020603050405020304" pitchFamily="18" charset="0"/>
                        </a:rPr>
                        <a:t>Cheese/Beans/Tuna</a:t>
                      </a:r>
                      <a:endParaRPr lang="en-US" sz="1000" b="0" dirty="0">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7E7C2"/>
                    </a:solidFill>
                  </a:tcPr>
                </a:tc>
                <a:tc>
                  <a:txBody>
                    <a:bodyPr/>
                    <a:lstStyle/>
                    <a:p>
                      <a:pPr algn="ctr" hangingPunct="0">
                        <a:spcAft>
                          <a:spcPts val="0"/>
                        </a:spcAft>
                      </a:pPr>
                      <a:r>
                        <a:rPr lang="en-US" sz="1000" b="0" dirty="0">
                          <a:solidFill>
                            <a:srgbClr val="0D0D0D"/>
                          </a:solidFill>
                          <a:effectLst/>
                          <a:latin typeface="+mn-lt"/>
                          <a:ea typeface="Times New Roman" panose="02020603050405020304" pitchFamily="18" charset="0"/>
                          <a:cs typeface="Times New Roman" panose="02020603050405020304" pitchFamily="18" charset="0"/>
                        </a:rPr>
                        <a:t> Jacket Potato</a:t>
                      </a:r>
                      <a:endParaRPr lang="en-US" sz="1000" b="0" dirty="0">
                        <a:effectLst/>
                        <a:latin typeface="+mn-lt"/>
                        <a:ea typeface="Times New Roman" panose="02020603050405020304" pitchFamily="18" charset="0"/>
                        <a:cs typeface="Times New Roman" panose="02020603050405020304" pitchFamily="18" charset="0"/>
                      </a:endParaRPr>
                    </a:p>
                    <a:p>
                      <a:pPr algn="ctr" hangingPunct="0">
                        <a:spcAft>
                          <a:spcPts val="0"/>
                        </a:spcAft>
                      </a:pPr>
                      <a:r>
                        <a:rPr lang="en-US" sz="1000" b="0" dirty="0">
                          <a:solidFill>
                            <a:srgbClr val="0D0D0D"/>
                          </a:solidFill>
                          <a:effectLst/>
                          <a:latin typeface="+mn-lt"/>
                          <a:ea typeface="Times New Roman" panose="02020603050405020304" pitchFamily="18" charset="0"/>
                          <a:cs typeface="Times New Roman" panose="02020603050405020304" pitchFamily="18" charset="0"/>
                        </a:rPr>
                        <a:t>Cheese/Beans/Tuna</a:t>
                      </a:r>
                      <a:endParaRPr lang="en-US" sz="1000" b="0" dirty="0">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7E7C2"/>
                    </a:solidFill>
                  </a:tcPr>
                </a:tc>
                <a:tc>
                  <a:txBody>
                    <a:bodyPr/>
                    <a:lstStyle/>
                    <a:p>
                      <a:pPr algn="ctr" hangingPunct="0">
                        <a:spcAft>
                          <a:spcPts val="0"/>
                        </a:spcAft>
                      </a:pPr>
                      <a:r>
                        <a:rPr lang="en-US" sz="1000" b="0" dirty="0">
                          <a:solidFill>
                            <a:srgbClr val="0D0D0D"/>
                          </a:solidFill>
                          <a:effectLst/>
                          <a:latin typeface="+mn-lt"/>
                          <a:ea typeface="Times New Roman" panose="02020603050405020304" pitchFamily="18" charset="0"/>
                          <a:cs typeface="Times New Roman" panose="02020603050405020304" pitchFamily="18" charset="0"/>
                        </a:rPr>
                        <a:t> Jacket Potato</a:t>
                      </a:r>
                      <a:endParaRPr lang="en-US" sz="1000" b="0" dirty="0">
                        <a:effectLst/>
                        <a:latin typeface="+mn-lt"/>
                        <a:ea typeface="Times New Roman" panose="02020603050405020304" pitchFamily="18" charset="0"/>
                        <a:cs typeface="Times New Roman" panose="02020603050405020304" pitchFamily="18" charset="0"/>
                      </a:endParaRPr>
                    </a:p>
                    <a:p>
                      <a:pPr algn="ctr" hangingPunct="0">
                        <a:spcAft>
                          <a:spcPts val="0"/>
                        </a:spcAft>
                      </a:pPr>
                      <a:r>
                        <a:rPr lang="en-US" sz="1000" b="0" dirty="0">
                          <a:solidFill>
                            <a:srgbClr val="0D0D0D"/>
                          </a:solidFill>
                          <a:effectLst/>
                          <a:latin typeface="+mn-lt"/>
                          <a:ea typeface="Times New Roman" panose="02020603050405020304" pitchFamily="18" charset="0"/>
                          <a:cs typeface="Times New Roman" panose="02020603050405020304" pitchFamily="18" charset="0"/>
                        </a:rPr>
                        <a:t>Cheese/Beans/Tuna</a:t>
                      </a:r>
                      <a:endParaRPr lang="en-US" sz="1000" b="0" dirty="0">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7E7C2"/>
                    </a:solidFill>
                  </a:tcPr>
                </a:tc>
                <a:tc>
                  <a:txBody>
                    <a:bodyPr/>
                    <a:lstStyle/>
                    <a:p>
                      <a:pPr algn="ctr" hangingPunct="0">
                        <a:spcAft>
                          <a:spcPts val="0"/>
                        </a:spcAft>
                      </a:pPr>
                      <a:r>
                        <a:rPr lang="en-US" sz="1000" b="0" dirty="0">
                          <a:solidFill>
                            <a:srgbClr val="0D0D0D"/>
                          </a:solidFill>
                          <a:effectLst/>
                          <a:latin typeface="+mn-lt"/>
                          <a:ea typeface="Times New Roman" panose="02020603050405020304" pitchFamily="18" charset="0"/>
                          <a:cs typeface="Times New Roman" panose="02020603050405020304" pitchFamily="18" charset="0"/>
                        </a:rPr>
                        <a:t> Jacket Potato</a:t>
                      </a:r>
                      <a:endParaRPr lang="en-US" sz="1000" b="0" dirty="0">
                        <a:effectLst/>
                        <a:latin typeface="+mn-lt"/>
                        <a:ea typeface="Times New Roman" panose="02020603050405020304" pitchFamily="18" charset="0"/>
                        <a:cs typeface="Times New Roman" panose="02020603050405020304" pitchFamily="18" charset="0"/>
                      </a:endParaRPr>
                    </a:p>
                    <a:p>
                      <a:pPr algn="ctr" hangingPunct="0">
                        <a:spcAft>
                          <a:spcPts val="0"/>
                        </a:spcAft>
                      </a:pPr>
                      <a:r>
                        <a:rPr lang="en-US" sz="1000" b="0" dirty="0">
                          <a:solidFill>
                            <a:srgbClr val="0D0D0D"/>
                          </a:solidFill>
                          <a:effectLst/>
                          <a:latin typeface="+mn-lt"/>
                          <a:ea typeface="Times New Roman" panose="02020603050405020304" pitchFamily="18" charset="0"/>
                          <a:cs typeface="Times New Roman" panose="02020603050405020304" pitchFamily="18" charset="0"/>
                        </a:rPr>
                        <a:t>Cheese/Beans/Tuna</a:t>
                      </a:r>
                      <a:endParaRPr lang="en-US" sz="1000" b="0" dirty="0">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7E7C2"/>
                    </a:solidFill>
                  </a:tcPr>
                </a:tc>
                <a:extLst>
                  <a:ext uri="{0D108BD9-81ED-4DB2-BD59-A6C34878D82A}">
                    <a16:rowId xmlns:a16="http://schemas.microsoft.com/office/drawing/2014/main" val="3518575268"/>
                  </a:ext>
                </a:extLst>
              </a:tr>
              <a:tr h="654547">
                <a:tc>
                  <a:txBody>
                    <a:bodyPr/>
                    <a:lstStyle/>
                    <a:p>
                      <a:pPr algn="l" hangingPunct="0">
                        <a:spcAft>
                          <a:spcPts val="0"/>
                        </a:spcAft>
                      </a:pPr>
                      <a:r>
                        <a:rPr lang="en-US" sz="700" b="1">
                          <a:solidFill>
                            <a:srgbClr val="008000"/>
                          </a:solidFill>
                          <a:effectLst/>
                          <a:latin typeface="Arial" panose="020B0604020202020204" pitchFamily="34" charset="0"/>
                          <a:ea typeface="Times New Roman" panose="02020603050405020304" pitchFamily="18" charset="0"/>
                          <a:cs typeface="Arial" panose="020B0604020202020204" pitchFamily="34" charset="0"/>
                        </a:rPr>
                        <a:t>SIDE DISH</a:t>
                      </a:r>
                      <a:endParaRPr lang="en-GB" sz="700" b="1">
                        <a:effectLst/>
                        <a:latin typeface="Arial" panose="020B0604020202020204" pitchFamily="34" charset="0"/>
                        <a:ea typeface="Times New Roman" panose="02020603050405020304" pitchFamily="18" charset="0"/>
                        <a:cs typeface="Arial" panose="020B0604020202020204" pitchFamily="34" charset="0"/>
                      </a:endParaRPr>
                    </a:p>
                  </a:txBody>
                  <a:tcPr marL="31680" marR="31680" marT="31680" marB="3168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FFFFF"/>
                    </a:solidFill>
                  </a:tcPr>
                </a:tc>
                <a:tc>
                  <a:txBody>
                    <a:bodyPr/>
                    <a:lstStyle/>
                    <a:p>
                      <a:pPr algn="ctr" hangingPunct="0">
                        <a:spcAft>
                          <a:spcPts val="0"/>
                        </a:spcAft>
                      </a:pPr>
                      <a:r>
                        <a:rPr lang="en-US" sz="1000" baseline="0" dirty="0">
                          <a:effectLst/>
                          <a:latin typeface="+mn-lt"/>
                          <a:ea typeface="Times New Roman" panose="02020603050405020304" pitchFamily="18" charset="0"/>
                          <a:cs typeface="Times New Roman" panose="02020603050405020304" pitchFamily="18" charset="0"/>
                        </a:rPr>
                        <a:t> </a:t>
                      </a:r>
                    </a:p>
                    <a:p>
                      <a:pPr algn="ctr" hangingPunct="0">
                        <a:spcAft>
                          <a:spcPts val="0"/>
                        </a:spcAft>
                      </a:pPr>
                      <a:r>
                        <a:rPr lang="en-US" sz="1000" baseline="0" dirty="0">
                          <a:effectLst/>
                          <a:latin typeface="+mn-lt"/>
                          <a:ea typeface="Times New Roman" panose="02020603050405020304" pitchFamily="18" charset="0"/>
                          <a:cs typeface="Times New Roman" panose="02020603050405020304" pitchFamily="18" charset="0"/>
                        </a:rPr>
                        <a:t>New Potatoes</a:t>
                      </a:r>
                    </a:p>
                    <a:p>
                      <a:pPr algn="ctr" hangingPunct="0">
                        <a:spcAft>
                          <a:spcPts val="0"/>
                        </a:spcAft>
                      </a:pPr>
                      <a:r>
                        <a:rPr lang="en-US" sz="1000" baseline="0" dirty="0">
                          <a:effectLst/>
                          <a:latin typeface="+mn-lt"/>
                          <a:ea typeface="Times New Roman" panose="02020603050405020304" pitchFamily="18" charset="0"/>
                          <a:cs typeface="Times New Roman" panose="02020603050405020304" pitchFamily="18" charset="0"/>
                        </a:rPr>
                        <a:t>Grated Carrot</a:t>
                      </a:r>
                    </a:p>
                    <a:p>
                      <a:pPr algn="ctr" hangingPunct="0">
                        <a:spcAft>
                          <a:spcPts val="0"/>
                        </a:spcAft>
                      </a:pPr>
                      <a:r>
                        <a:rPr lang="en-US" sz="1000" baseline="0" dirty="0">
                          <a:effectLst/>
                          <a:latin typeface="+mn-lt"/>
                          <a:ea typeface="Times New Roman" panose="02020603050405020304" pitchFamily="18" charset="0"/>
                          <a:cs typeface="Times New Roman" panose="02020603050405020304" pitchFamily="18" charset="0"/>
                        </a:rPr>
                        <a:t>Cucumber Sticks</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hangingPunct="0">
                        <a:spcAft>
                          <a:spcPts val="0"/>
                        </a:spcAft>
                      </a:pPr>
                      <a:r>
                        <a:rPr lang="en-US" sz="1000" baseline="0" dirty="0">
                          <a:effectLst/>
                          <a:latin typeface="+mn-lt"/>
                          <a:ea typeface="Times New Roman" panose="02020603050405020304" pitchFamily="18" charset="0"/>
                          <a:cs typeface="Times New Roman" panose="02020603050405020304" pitchFamily="18" charset="0"/>
                        </a:rPr>
                        <a:t>Potato Wedges</a:t>
                      </a:r>
                    </a:p>
                    <a:p>
                      <a:pPr algn="ctr" hangingPunct="0">
                        <a:spcAft>
                          <a:spcPts val="0"/>
                        </a:spcAft>
                      </a:pPr>
                      <a:r>
                        <a:rPr lang="en-US" sz="1000" baseline="0" dirty="0">
                          <a:effectLst/>
                          <a:latin typeface="+mn-lt"/>
                          <a:ea typeface="Times New Roman" panose="02020603050405020304" pitchFamily="18" charset="0"/>
                          <a:cs typeface="Times New Roman" panose="02020603050405020304" pitchFamily="18" charset="0"/>
                        </a:rPr>
                        <a:t>Seasonal Salad</a:t>
                      </a:r>
                      <a:endParaRPr lang="en-US" sz="1000" dirty="0">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marL="0" marR="0" lvl="0" indent="0" algn="ctr" defTabSz="914400" rtl="0" eaLnBrk="1" fontAlgn="auto" latinLnBrk="0" hangingPunct="0">
                        <a:lnSpc>
                          <a:spcPct val="100000"/>
                        </a:lnSpc>
                        <a:spcBef>
                          <a:spcPts val="0"/>
                        </a:spcBef>
                        <a:spcAft>
                          <a:spcPts val="0"/>
                        </a:spcAft>
                        <a:buClrTx/>
                        <a:buSzTx/>
                        <a:buFontTx/>
                        <a:buNone/>
                        <a:tabLst/>
                        <a:defRPr/>
                      </a:pPr>
                      <a:r>
                        <a:rPr lang="en-US" sz="1000" baseline="0" dirty="0">
                          <a:solidFill>
                            <a:schemeClr val="tx1"/>
                          </a:solidFill>
                          <a:effectLst/>
                          <a:latin typeface="+mn-lt"/>
                          <a:ea typeface="Times New Roman" panose="02020603050405020304" pitchFamily="18" charset="0"/>
                          <a:cs typeface="Times New Roman" panose="02020603050405020304" pitchFamily="18" charset="0"/>
                        </a:rPr>
                        <a:t>Garlic Bread</a:t>
                      </a:r>
                    </a:p>
                    <a:p>
                      <a:pPr algn="ctr" hangingPunct="0">
                        <a:spcAft>
                          <a:spcPts val="0"/>
                        </a:spcAft>
                      </a:pPr>
                      <a:r>
                        <a:rPr lang="en-US" sz="1000" dirty="0">
                          <a:effectLst/>
                          <a:latin typeface="+mn-lt"/>
                          <a:ea typeface="Times New Roman" panose="02020603050405020304" pitchFamily="18" charset="0"/>
                          <a:cs typeface="Times New Roman" panose="02020603050405020304" pitchFamily="18" charset="0"/>
                        </a:rPr>
                        <a:t>Sweetcorn</a:t>
                      </a:r>
                    </a:p>
                    <a:p>
                      <a:pPr algn="ctr" hangingPunct="0">
                        <a:spcAft>
                          <a:spcPts val="0"/>
                        </a:spcAft>
                      </a:pPr>
                      <a:r>
                        <a:rPr lang="en-US" sz="1000" dirty="0">
                          <a:effectLst/>
                          <a:latin typeface="+mn-lt"/>
                          <a:ea typeface="Times New Roman" panose="02020603050405020304" pitchFamily="18" charset="0"/>
                          <a:cs typeface="Times New Roman" panose="02020603050405020304" pitchFamily="18" charset="0"/>
                        </a:rPr>
                        <a:t>Seasonal</a:t>
                      </a:r>
                      <a:r>
                        <a:rPr lang="en-US" sz="1000" baseline="0" dirty="0">
                          <a:effectLst/>
                          <a:latin typeface="+mn-lt"/>
                          <a:ea typeface="Times New Roman" panose="02020603050405020304" pitchFamily="18" charset="0"/>
                          <a:cs typeface="Times New Roman" panose="02020603050405020304" pitchFamily="18" charset="0"/>
                        </a:rPr>
                        <a:t> Salad</a:t>
                      </a:r>
                      <a:endParaRPr lang="en-US" sz="1000" dirty="0">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hangingPunct="0">
                        <a:spcAft>
                          <a:spcPts val="0"/>
                        </a:spcAft>
                      </a:pPr>
                      <a:r>
                        <a:rPr lang="en-US" sz="1000" dirty="0">
                          <a:effectLst/>
                          <a:latin typeface="+mn-lt"/>
                          <a:ea typeface="Times New Roman" panose="02020603050405020304" pitchFamily="18" charset="0"/>
                          <a:cs typeface="Times New Roman" panose="02020603050405020304" pitchFamily="18" charset="0"/>
                        </a:rPr>
                        <a:t> Roast Potatoes</a:t>
                      </a:r>
                    </a:p>
                    <a:p>
                      <a:pPr algn="ctr" hangingPunct="0">
                        <a:spcAft>
                          <a:spcPts val="0"/>
                        </a:spcAft>
                      </a:pPr>
                      <a:r>
                        <a:rPr lang="en-US" sz="1000" dirty="0">
                          <a:effectLst/>
                          <a:latin typeface="+mn-lt"/>
                          <a:ea typeface="Times New Roman" panose="02020603050405020304" pitchFamily="18" charset="0"/>
                          <a:cs typeface="Times New Roman" panose="02020603050405020304" pitchFamily="18" charset="0"/>
                        </a:rPr>
                        <a:t>Seasonal vegetables</a:t>
                      </a:r>
                    </a:p>
                    <a:p>
                      <a:pPr algn="ctr" hangingPunct="0">
                        <a:spcAft>
                          <a:spcPts val="0"/>
                        </a:spcAft>
                      </a:pPr>
                      <a:r>
                        <a:rPr lang="en-US" sz="1000" dirty="0">
                          <a:effectLst/>
                          <a:latin typeface="+mn-lt"/>
                          <a:ea typeface="Times New Roman" panose="02020603050405020304" pitchFamily="18" charset="0"/>
                          <a:cs typeface="Times New Roman" panose="02020603050405020304" pitchFamily="18" charset="0"/>
                        </a:rPr>
                        <a:t>Stuffing Ball (G)</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hangingPunct="0">
                        <a:spcAft>
                          <a:spcPts val="0"/>
                        </a:spcAft>
                      </a:pPr>
                      <a:r>
                        <a:rPr lang="en-US" sz="1000" dirty="0">
                          <a:effectLst/>
                          <a:latin typeface="+mn-lt"/>
                          <a:ea typeface="Times New Roman" panose="02020603050405020304" pitchFamily="18" charset="0"/>
                          <a:cs typeface="Times New Roman" panose="02020603050405020304" pitchFamily="18" charset="0"/>
                        </a:rPr>
                        <a:t>Chips </a:t>
                      </a:r>
                    </a:p>
                    <a:p>
                      <a:pPr algn="ctr" hangingPunct="0">
                        <a:spcAft>
                          <a:spcPts val="0"/>
                        </a:spcAft>
                      </a:pPr>
                      <a:r>
                        <a:rPr lang="en-US" sz="1000" dirty="0">
                          <a:effectLst/>
                          <a:latin typeface="+mn-lt"/>
                          <a:ea typeface="Times New Roman" panose="02020603050405020304" pitchFamily="18" charset="0"/>
                          <a:cs typeface="Times New Roman" panose="02020603050405020304" pitchFamily="18" charset="0"/>
                        </a:rPr>
                        <a:t>Peas or Beans</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570448193"/>
                  </a:ext>
                </a:extLst>
              </a:tr>
              <a:tr h="508279">
                <a:tc>
                  <a:txBody>
                    <a:bodyPr/>
                    <a:lstStyle/>
                    <a:p>
                      <a:pPr algn="l" hangingPunct="0">
                        <a:spcAft>
                          <a:spcPts val="0"/>
                        </a:spcAft>
                      </a:pPr>
                      <a:r>
                        <a:rPr lang="en-US" sz="700" b="1">
                          <a:solidFill>
                            <a:srgbClr val="FFFFFF"/>
                          </a:solidFill>
                          <a:effectLst/>
                          <a:latin typeface="Arial" panose="020B0604020202020204" pitchFamily="34" charset="0"/>
                          <a:ea typeface="Times New Roman" panose="02020603050405020304" pitchFamily="18" charset="0"/>
                          <a:cs typeface="Arial" panose="020B0604020202020204" pitchFamily="34" charset="0"/>
                        </a:rPr>
                        <a:t>SANDWICH</a:t>
                      </a:r>
                      <a:endParaRPr lang="en-GB" sz="700" b="1">
                        <a:effectLst/>
                        <a:latin typeface="Arial" panose="020B0604020202020204" pitchFamily="34" charset="0"/>
                        <a:ea typeface="Times New Roman" panose="02020603050405020304" pitchFamily="18" charset="0"/>
                        <a:cs typeface="Arial" panose="020B0604020202020204" pitchFamily="34" charset="0"/>
                      </a:endParaRPr>
                    </a:p>
                  </a:txBody>
                  <a:tcPr marL="31680" marR="31680" marT="31680" marB="3168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E47933"/>
                    </a:solidFill>
                  </a:tcPr>
                </a:tc>
                <a:tc>
                  <a:txBody>
                    <a:bodyPr/>
                    <a:lstStyle/>
                    <a:p>
                      <a:pPr algn="ctr" hangingPunct="0">
                        <a:spcAft>
                          <a:spcPts val="0"/>
                        </a:spcAft>
                      </a:pPr>
                      <a:r>
                        <a:rPr lang="en-US" sz="1000" b="0" dirty="0">
                          <a:solidFill>
                            <a:schemeClr val="tx1"/>
                          </a:solidFill>
                          <a:effectLst/>
                          <a:latin typeface="+mn-lt"/>
                          <a:ea typeface="Times New Roman" panose="02020603050405020304" pitchFamily="18" charset="0"/>
                          <a:cs typeface="Times New Roman" panose="02020603050405020304" pitchFamily="18" charset="0"/>
                        </a:rPr>
                        <a:t> Egg Mayonnaise  Roll</a:t>
                      </a:r>
                    </a:p>
                    <a:p>
                      <a:pPr algn="ctr" hangingPunct="0">
                        <a:spcAft>
                          <a:spcPts val="0"/>
                        </a:spcAft>
                      </a:pPr>
                      <a:r>
                        <a:rPr lang="en-US" sz="1000" b="0" dirty="0">
                          <a:solidFill>
                            <a:schemeClr val="tx1"/>
                          </a:solidFill>
                          <a:effectLst/>
                          <a:latin typeface="+mn-lt"/>
                          <a:ea typeface="Times New Roman" panose="02020603050405020304" pitchFamily="18" charset="0"/>
                          <a:cs typeface="Times New Roman" panose="02020603050405020304" pitchFamily="18" charset="0"/>
                        </a:rPr>
                        <a:t>(G/E )</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DE9D9"/>
                    </a:solidFill>
                  </a:tcPr>
                </a:tc>
                <a:tc>
                  <a:txBody>
                    <a:bodyPr/>
                    <a:lstStyle/>
                    <a:p>
                      <a:pPr algn="ctr" hangingPunct="0">
                        <a:spcAft>
                          <a:spcPts val="0"/>
                        </a:spcAft>
                      </a:pPr>
                      <a:r>
                        <a:rPr lang="en-US" sz="1000" b="0" dirty="0">
                          <a:solidFill>
                            <a:srgbClr val="0D0D0D"/>
                          </a:solidFill>
                          <a:effectLst/>
                          <a:latin typeface="+mn-lt"/>
                          <a:ea typeface="Times New Roman" panose="02020603050405020304" pitchFamily="18" charset="0"/>
                          <a:cs typeface="Times New Roman" panose="02020603050405020304" pitchFamily="18" charset="0"/>
                        </a:rPr>
                        <a:t> Ham Sandwich </a:t>
                      </a:r>
                      <a:endParaRPr lang="en-US" sz="1000" b="0" dirty="0">
                        <a:effectLst/>
                        <a:latin typeface="+mn-lt"/>
                        <a:ea typeface="Times New Roman" panose="02020603050405020304" pitchFamily="18" charset="0"/>
                        <a:cs typeface="Times New Roman" panose="02020603050405020304" pitchFamily="18" charset="0"/>
                      </a:endParaRPr>
                    </a:p>
                    <a:p>
                      <a:pPr algn="ctr" hangingPunct="0">
                        <a:spcAft>
                          <a:spcPts val="0"/>
                        </a:spcAft>
                      </a:pPr>
                      <a:r>
                        <a:rPr lang="en-US" sz="1000" b="0" dirty="0">
                          <a:solidFill>
                            <a:srgbClr val="0D0D0D"/>
                          </a:solidFill>
                          <a:effectLst/>
                          <a:latin typeface="+mn-lt"/>
                          <a:ea typeface="Times New Roman" panose="02020603050405020304" pitchFamily="18" charset="0"/>
                          <a:cs typeface="Times New Roman" panose="02020603050405020304" pitchFamily="18" charset="0"/>
                        </a:rPr>
                        <a:t>(G)</a:t>
                      </a:r>
                      <a:endParaRPr lang="en-US" sz="1000" b="0" dirty="0">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DE9D9"/>
                    </a:solidFill>
                  </a:tcPr>
                </a:tc>
                <a:tc>
                  <a:txBody>
                    <a:bodyPr/>
                    <a:lstStyle/>
                    <a:p>
                      <a:pPr algn="ctr" hangingPunct="0">
                        <a:spcAft>
                          <a:spcPts val="0"/>
                        </a:spcAft>
                      </a:pPr>
                      <a:r>
                        <a:rPr lang="en-US" sz="1000" b="0" dirty="0">
                          <a:solidFill>
                            <a:srgbClr val="0D0D0D"/>
                          </a:solidFill>
                          <a:effectLst/>
                          <a:latin typeface="+mn-lt"/>
                          <a:ea typeface="Times New Roman" panose="02020603050405020304" pitchFamily="18" charset="0"/>
                          <a:cs typeface="Times New Roman" panose="02020603050405020304" pitchFamily="18" charset="0"/>
                        </a:rPr>
                        <a:t> Cheese Sandwich </a:t>
                      </a:r>
                      <a:endParaRPr lang="en-US" sz="1000" b="0" dirty="0">
                        <a:effectLst/>
                        <a:latin typeface="+mn-lt"/>
                        <a:ea typeface="Times New Roman" panose="02020603050405020304" pitchFamily="18" charset="0"/>
                        <a:cs typeface="Times New Roman" panose="02020603050405020304" pitchFamily="18" charset="0"/>
                      </a:endParaRPr>
                    </a:p>
                    <a:p>
                      <a:pPr algn="ctr" hangingPunct="0">
                        <a:spcAft>
                          <a:spcPts val="0"/>
                        </a:spcAft>
                      </a:pPr>
                      <a:r>
                        <a:rPr lang="en-US" sz="1000" b="0" dirty="0">
                          <a:solidFill>
                            <a:srgbClr val="0D0D0D"/>
                          </a:solidFill>
                          <a:effectLst/>
                          <a:latin typeface="+mn-lt"/>
                          <a:ea typeface="Times New Roman" panose="02020603050405020304" pitchFamily="18" charset="0"/>
                          <a:cs typeface="Times New Roman" panose="02020603050405020304" pitchFamily="18" charset="0"/>
                        </a:rPr>
                        <a:t>(G/M)</a:t>
                      </a:r>
                      <a:endParaRPr lang="en-US" sz="1000" b="0" dirty="0">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DE9D9"/>
                    </a:solidFill>
                  </a:tcPr>
                </a:tc>
                <a:tc>
                  <a:txBody>
                    <a:bodyPr/>
                    <a:lstStyle/>
                    <a:p>
                      <a:pPr algn="ctr" hangingPunct="0">
                        <a:spcAft>
                          <a:spcPts val="0"/>
                        </a:spcAft>
                      </a:pPr>
                      <a:r>
                        <a:rPr lang="en-US" sz="1000" b="0" dirty="0">
                          <a:solidFill>
                            <a:srgbClr val="0D0D0D"/>
                          </a:solidFill>
                          <a:effectLst/>
                          <a:latin typeface="+mn-lt"/>
                          <a:ea typeface="Times New Roman" panose="02020603050405020304" pitchFamily="18" charset="0"/>
                          <a:cs typeface="Times New Roman" panose="02020603050405020304" pitchFamily="18" charset="0"/>
                        </a:rPr>
                        <a:t> Tuna &amp; Mayonnaise Wrap</a:t>
                      </a:r>
                      <a:endParaRPr lang="en-US" sz="1000" b="0" dirty="0">
                        <a:effectLst/>
                        <a:latin typeface="+mn-lt"/>
                        <a:ea typeface="Times New Roman" panose="02020603050405020304" pitchFamily="18" charset="0"/>
                        <a:cs typeface="Times New Roman" panose="02020603050405020304" pitchFamily="18" charset="0"/>
                      </a:endParaRPr>
                    </a:p>
                    <a:p>
                      <a:pPr algn="ctr" hangingPunct="0">
                        <a:spcAft>
                          <a:spcPts val="0"/>
                        </a:spcAft>
                      </a:pPr>
                      <a:r>
                        <a:rPr lang="en-US" sz="1000" b="0" dirty="0">
                          <a:solidFill>
                            <a:srgbClr val="0D0D0D"/>
                          </a:solidFill>
                          <a:effectLst/>
                          <a:latin typeface="+mn-lt"/>
                          <a:ea typeface="Times New Roman" panose="02020603050405020304" pitchFamily="18" charset="0"/>
                          <a:cs typeface="Times New Roman" panose="02020603050405020304" pitchFamily="18" charset="0"/>
                        </a:rPr>
                        <a:t>(F/G/E)</a:t>
                      </a:r>
                      <a:endParaRPr lang="en-US" sz="1000" b="0" dirty="0">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DE9D9"/>
                    </a:solidFill>
                  </a:tcPr>
                </a:tc>
                <a:tc>
                  <a:txBody>
                    <a:bodyPr/>
                    <a:lstStyle/>
                    <a:p>
                      <a:pPr algn="ctr" hangingPunct="0">
                        <a:spcAft>
                          <a:spcPts val="0"/>
                        </a:spcAft>
                      </a:pPr>
                      <a:r>
                        <a:rPr lang="en-US" sz="1000" b="0" dirty="0">
                          <a:solidFill>
                            <a:srgbClr val="0D0D0D"/>
                          </a:solidFill>
                          <a:effectLst/>
                          <a:latin typeface="+mn-lt"/>
                          <a:ea typeface="Times New Roman" panose="02020603050405020304" pitchFamily="18" charset="0"/>
                          <a:cs typeface="Times New Roman" panose="02020603050405020304" pitchFamily="18" charset="0"/>
                        </a:rPr>
                        <a:t> Chicken &amp; Mayonnaise </a:t>
                      </a:r>
                      <a:endParaRPr lang="en-US" sz="1000" b="0" dirty="0">
                        <a:effectLst/>
                        <a:latin typeface="+mn-lt"/>
                        <a:ea typeface="Times New Roman" panose="02020603050405020304" pitchFamily="18" charset="0"/>
                        <a:cs typeface="Times New Roman" panose="02020603050405020304" pitchFamily="18" charset="0"/>
                      </a:endParaRPr>
                    </a:p>
                    <a:p>
                      <a:pPr algn="ctr" hangingPunct="0">
                        <a:spcAft>
                          <a:spcPts val="0"/>
                        </a:spcAft>
                      </a:pPr>
                      <a:r>
                        <a:rPr lang="en-US" sz="1000" b="0" dirty="0">
                          <a:solidFill>
                            <a:srgbClr val="0D0D0D"/>
                          </a:solidFill>
                          <a:effectLst/>
                          <a:latin typeface="+mn-lt"/>
                          <a:ea typeface="Times New Roman" panose="02020603050405020304" pitchFamily="18" charset="0"/>
                          <a:cs typeface="Times New Roman" panose="02020603050405020304" pitchFamily="18" charset="0"/>
                        </a:rPr>
                        <a:t>Sandwich </a:t>
                      </a:r>
                      <a:endParaRPr lang="en-US" sz="1000" b="0" dirty="0">
                        <a:effectLst/>
                        <a:latin typeface="+mn-lt"/>
                        <a:ea typeface="Times New Roman" panose="02020603050405020304" pitchFamily="18" charset="0"/>
                        <a:cs typeface="Times New Roman" panose="02020603050405020304" pitchFamily="18" charset="0"/>
                      </a:endParaRPr>
                    </a:p>
                    <a:p>
                      <a:pPr algn="ctr" hangingPunct="0">
                        <a:spcAft>
                          <a:spcPts val="0"/>
                        </a:spcAft>
                      </a:pPr>
                      <a:r>
                        <a:rPr lang="en-US" sz="1000" b="0" dirty="0">
                          <a:solidFill>
                            <a:srgbClr val="0D0D0D"/>
                          </a:solidFill>
                          <a:effectLst/>
                          <a:latin typeface="+mn-lt"/>
                          <a:ea typeface="Times New Roman" panose="02020603050405020304" pitchFamily="18" charset="0"/>
                          <a:cs typeface="Times New Roman" panose="02020603050405020304" pitchFamily="18" charset="0"/>
                        </a:rPr>
                        <a:t>(G/E)</a:t>
                      </a:r>
                      <a:endParaRPr lang="en-US" sz="1000" b="0" dirty="0">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DE9D9"/>
                    </a:solidFill>
                  </a:tcPr>
                </a:tc>
                <a:extLst>
                  <a:ext uri="{0D108BD9-81ED-4DB2-BD59-A6C34878D82A}">
                    <a16:rowId xmlns:a16="http://schemas.microsoft.com/office/drawing/2014/main" val="589513805"/>
                  </a:ext>
                </a:extLst>
              </a:tr>
              <a:tr h="800814">
                <a:tc>
                  <a:txBody>
                    <a:bodyPr/>
                    <a:lstStyle/>
                    <a:p>
                      <a:pPr algn="l" hangingPunct="0">
                        <a:spcAft>
                          <a:spcPts val="0"/>
                        </a:spcAft>
                      </a:pPr>
                      <a:r>
                        <a:rPr lang="en-US" sz="700" b="1" dirty="0">
                          <a:solidFill>
                            <a:srgbClr val="008000"/>
                          </a:solidFill>
                          <a:effectLst/>
                          <a:latin typeface="Arial" panose="020B0604020202020204" pitchFamily="34" charset="0"/>
                          <a:ea typeface="Times New Roman" panose="02020603050405020304" pitchFamily="18" charset="0"/>
                          <a:cs typeface="Arial" panose="020B0604020202020204" pitchFamily="34" charset="0"/>
                        </a:rPr>
                        <a:t>PUDDING</a:t>
                      </a:r>
                      <a:endParaRPr lang="en-GB" sz="700" b="1" dirty="0">
                        <a:effectLst/>
                        <a:latin typeface="Arial" panose="020B0604020202020204" pitchFamily="34" charset="0"/>
                        <a:ea typeface="Times New Roman" panose="02020603050405020304" pitchFamily="18" charset="0"/>
                        <a:cs typeface="Arial" panose="020B0604020202020204" pitchFamily="34" charset="0"/>
                      </a:endParaRPr>
                    </a:p>
                  </a:txBody>
                  <a:tcPr marL="31680" marR="31680" marT="31680" marB="3168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FFFFF"/>
                    </a:solidFill>
                  </a:tcPr>
                </a:tc>
                <a:tc>
                  <a:txBody>
                    <a:bodyPr/>
                    <a:lstStyle/>
                    <a:p>
                      <a:pPr algn="ctr" hangingPunct="0">
                        <a:spcAft>
                          <a:spcPts val="0"/>
                        </a:spcAft>
                      </a:pPr>
                      <a:r>
                        <a:rPr lang="en-US" sz="1000" dirty="0">
                          <a:effectLst/>
                          <a:latin typeface="+mn-lt"/>
                          <a:ea typeface="Times New Roman" panose="02020603050405020304" pitchFamily="18" charset="0"/>
                          <a:cs typeface="Times New Roman" panose="02020603050405020304" pitchFamily="18" charset="0"/>
                        </a:rPr>
                        <a:t>Orange</a:t>
                      </a:r>
                      <a:r>
                        <a:rPr lang="en-US" sz="1000" baseline="0" dirty="0">
                          <a:effectLst/>
                          <a:latin typeface="+mn-lt"/>
                          <a:ea typeface="Times New Roman" panose="02020603050405020304" pitchFamily="18" charset="0"/>
                          <a:cs typeface="Times New Roman" panose="02020603050405020304" pitchFamily="18" charset="0"/>
                        </a:rPr>
                        <a:t> &amp; Ginger Biscuit (G)</a:t>
                      </a:r>
                    </a:p>
                    <a:p>
                      <a:pPr algn="ctr" hangingPunct="0">
                        <a:spcAft>
                          <a:spcPts val="0"/>
                        </a:spcAft>
                      </a:pPr>
                      <a:r>
                        <a:rPr lang="en-US" sz="1000" dirty="0">
                          <a:effectLst/>
                          <a:latin typeface="+mn-lt"/>
                          <a:ea typeface="Times New Roman" panose="02020603050405020304" pitchFamily="18" charset="0"/>
                          <a:cs typeface="Times New Roman" panose="02020603050405020304" pitchFamily="18" charset="0"/>
                        </a:rPr>
                        <a:t>Fresh</a:t>
                      </a:r>
                      <a:r>
                        <a:rPr lang="en-US" sz="1000" baseline="0" dirty="0">
                          <a:effectLst/>
                          <a:latin typeface="+mn-lt"/>
                          <a:ea typeface="Times New Roman" panose="02020603050405020304" pitchFamily="18" charset="0"/>
                          <a:cs typeface="Times New Roman" panose="02020603050405020304" pitchFamily="18" charset="0"/>
                        </a:rPr>
                        <a:t> Fruit</a:t>
                      </a:r>
                    </a:p>
                    <a:p>
                      <a:pPr algn="ctr" hangingPunct="0">
                        <a:spcAft>
                          <a:spcPts val="0"/>
                        </a:spcAft>
                      </a:pPr>
                      <a:r>
                        <a:rPr lang="en-US" sz="1000" baseline="0" dirty="0">
                          <a:effectLst/>
                          <a:latin typeface="+mn-lt"/>
                          <a:ea typeface="Times New Roman" panose="02020603050405020304" pitchFamily="18" charset="0"/>
                          <a:cs typeface="Times New Roman" panose="02020603050405020304" pitchFamily="18" charset="0"/>
                        </a:rPr>
                        <a:t>Homemade Yogurt (M)</a:t>
                      </a:r>
                    </a:p>
                    <a:p>
                      <a:pPr algn="ctr" hangingPunct="0">
                        <a:spcAft>
                          <a:spcPts val="0"/>
                        </a:spcAft>
                      </a:pPr>
                      <a:endParaRPr lang="en-US" sz="1000" baseline="0" dirty="0">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hangingPunct="0">
                        <a:spcAft>
                          <a:spcPts val="0"/>
                        </a:spcAft>
                      </a:pPr>
                      <a:r>
                        <a:rPr lang="en-US" sz="1000" dirty="0">
                          <a:effectLst/>
                          <a:latin typeface="+mn-lt"/>
                          <a:ea typeface="Times New Roman" panose="02020603050405020304" pitchFamily="18" charset="0"/>
                          <a:cs typeface="Times New Roman" panose="02020603050405020304" pitchFamily="18" charset="0"/>
                        </a:rPr>
                        <a:t>Carrot</a:t>
                      </a:r>
                      <a:r>
                        <a:rPr lang="en-US" sz="1000" baseline="0" dirty="0">
                          <a:effectLst/>
                          <a:latin typeface="+mn-lt"/>
                          <a:ea typeface="Times New Roman" panose="02020603050405020304" pitchFamily="18" charset="0"/>
                          <a:cs typeface="Times New Roman" panose="02020603050405020304" pitchFamily="18" charset="0"/>
                        </a:rPr>
                        <a:t> Cake (G/E)</a:t>
                      </a:r>
                    </a:p>
                    <a:p>
                      <a:pPr algn="ctr" hangingPunct="0">
                        <a:spcAft>
                          <a:spcPts val="0"/>
                        </a:spcAft>
                      </a:pPr>
                      <a:r>
                        <a:rPr lang="en-US" sz="1000" dirty="0">
                          <a:effectLst/>
                          <a:latin typeface="+mn-lt"/>
                          <a:ea typeface="Times New Roman" panose="02020603050405020304" pitchFamily="18" charset="0"/>
                          <a:cs typeface="Times New Roman" panose="02020603050405020304" pitchFamily="18" charset="0"/>
                        </a:rPr>
                        <a:t>Fresh</a:t>
                      </a:r>
                      <a:r>
                        <a:rPr lang="en-US" sz="1000" baseline="0" dirty="0">
                          <a:effectLst/>
                          <a:latin typeface="+mn-lt"/>
                          <a:ea typeface="Times New Roman" panose="02020603050405020304" pitchFamily="18" charset="0"/>
                          <a:cs typeface="Times New Roman" panose="02020603050405020304" pitchFamily="18" charset="0"/>
                        </a:rPr>
                        <a:t> Fruit</a:t>
                      </a:r>
                    </a:p>
                    <a:p>
                      <a:pPr algn="ctr" hangingPunct="0">
                        <a:spcAft>
                          <a:spcPts val="0"/>
                        </a:spcAft>
                      </a:pPr>
                      <a:r>
                        <a:rPr lang="en-US" sz="1000" baseline="0" dirty="0">
                          <a:effectLst/>
                          <a:latin typeface="+mn-lt"/>
                          <a:ea typeface="Times New Roman" panose="02020603050405020304" pitchFamily="18" charset="0"/>
                          <a:cs typeface="Times New Roman" panose="02020603050405020304" pitchFamily="18" charset="0"/>
                        </a:rPr>
                        <a:t>Homemade Yogurt (M)</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hangingPunct="0">
                        <a:spcAft>
                          <a:spcPts val="0"/>
                        </a:spcAft>
                      </a:pPr>
                      <a:r>
                        <a:rPr lang="en-US" sz="1000" dirty="0">
                          <a:effectLst/>
                          <a:latin typeface="+mn-lt"/>
                          <a:ea typeface="Times New Roman" panose="02020603050405020304" pitchFamily="18" charset="0"/>
                          <a:cs typeface="Times New Roman" panose="02020603050405020304" pitchFamily="18" charset="0"/>
                        </a:rPr>
                        <a:t>Fresh</a:t>
                      </a:r>
                      <a:r>
                        <a:rPr lang="en-US" sz="1000" baseline="0" dirty="0">
                          <a:effectLst/>
                          <a:latin typeface="+mn-lt"/>
                          <a:ea typeface="Times New Roman" panose="02020603050405020304" pitchFamily="18" charset="0"/>
                          <a:cs typeface="Times New Roman" panose="02020603050405020304" pitchFamily="18" charset="0"/>
                        </a:rPr>
                        <a:t> Fruit</a:t>
                      </a:r>
                    </a:p>
                    <a:p>
                      <a:pPr algn="ctr" hangingPunct="0">
                        <a:spcAft>
                          <a:spcPts val="0"/>
                        </a:spcAft>
                      </a:pPr>
                      <a:r>
                        <a:rPr lang="en-US" sz="1000" baseline="0" dirty="0">
                          <a:effectLst/>
                          <a:latin typeface="+mn-lt"/>
                          <a:ea typeface="Times New Roman" panose="02020603050405020304" pitchFamily="18" charset="0"/>
                          <a:cs typeface="Times New Roman" panose="02020603050405020304" pitchFamily="18" charset="0"/>
                        </a:rPr>
                        <a:t>Homemade Yogurt (M)</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hangingPunct="0">
                        <a:spcAft>
                          <a:spcPts val="0"/>
                        </a:spcAft>
                      </a:pPr>
                      <a:r>
                        <a:rPr lang="en-US" sz="1000" dirty="0">
                          <a:effectLst/>
                          <a:latin typeface="+mn-lt"/>
                          <a:ea typeface="Times New Roman" panose="02020603050405020304" pitchFamily="18" charset="0"/>
                          <a:cs typeface="Times New Roman" panose="02020603050405020304" pitchFamily="18" charset="0"/>
                        </a:rPr>
                        <a:t>Jelly</a:t>
                      </a:r>
                      <a:r>
                        <a:rPr lang="en-US" sz="1000" baseline="0" dirty="0">
                          <a:effectLst/>
                          <a:latin typeface="+mn-lt"/>
                          <a:ea typeface="Times New Roman" panose="02020603050405020304" pitchFamily="18" charset="0"/>
                          <a:cs typeface="Times New Roman" panose="02020603050405020304" pitchFamily="18" charset="0"/>
                        </a:rPr>
                        <a:t> </a:t>
                      </a:r>
                    </a:p>
                    <a:p>
                      <a:pPr algn="ctr" hangingPunct="0">
                        <a:spcAft>
                          <a:spcPts val="0"/>
                        </a:spcAft>
                      </a:pPr>
                      <a:r>
                        <a:rPr lang="en-US" sz="1000" dirty="0">
                          <a:effectLst/>
                          <a:latin typeface="+mn-lt"/>
                          <a:ea typeface="Times New Roman" panose="02020603050405020304" pitchFamily="18" charset="0"/>
                          <a:cs typeface="Times New Roman" panose="02020603050405020304" pitchFamily="18" charset="0"/>
                        </a:rPr>
                        <a:t>Fresh</a:t>
                      </a:r>
                      <a:r>
                        <a:rPr lang="en-US" sz="1000" baseline="0" dirty="0">
                          <a:effectLst/>
                          <a:latin typeface="+mn-lt"/>
                          <a:ea typeface="Times New Roman" panose="02020603050405020304" pitchFamily="18" charset="0"/>
                          <a:cs typeface="Times New Roman" panose="02020603050405020304" pitchFamily="18" charset="0"/>
                        </a:rPr>
                        <a:t> Fruit</a:t>
                      </a:r>
                    </a:p>
                    <a:p>
                      <a:pPr algn="ctr" hangingPunct="0">
                        <a:spcAft>
                          <a:spcPts val="0"/>
                        </a:spcAft>
                      </a:pPr>
                      <a:r>
                        <a:rPr lang="en-US" sz="1000" baseline="0" dirty="0">
                          <a:effectLst/>
                          <a:latin typeface="+mn-lt"/>
                          <a:ea typeface="Times New Roman" panose="02020603050405020304" pitchFamily="18" charset="0"/>
                          <a:cs typeface="Times New Roman" panose="02020603050405020304" pitchFamily="18" charset="0"/>
                        </a:rPr>
                        <a:t>Homemade Yogurt (M)</a:t>
                      </a:r>
                    </a:p>
                    <a:p>
                      <a:pPr algn="ctr" hangingPunct="0">
                        <a:spcAft>
                          <a:spcPts val="0"/>
                        </a:spcAft>
                      </a:pPr>
                      <a:endParaRPr lang="en-US" sz="1000" dirty="0">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hangingPunct="0">
                        <a:spcAft>
                          <a:spcPts val="0"/>
                        </a:spcAft>
                      </a:pPr>
                      <a:r>
                        <a:rPr lang="en-US" sz="1000" dirty="0">
                          <a:effectLst/>
                          <a:latin typeface="+mn-lt"/>
                          <a:ea typeface="Times New Roman" panose="02020603050405020304" pitchFamily="18" charset="0"/>
                          <a:cs typeface="Times New Roman" panose="02020603050405020304" pitchFamily="18" charset="0"/>
                        </a:rPr>
                        <a:t>Ice</a:t>
                      </a:r>
                      <a:r>
                        <a:rPr lang="en-US" sz="1000" baseline="0" dirty="0">
                          <a:effectLst/>
                          <a:latin typeface="+mn-lt"/>
                          <a:ea typeface="Times New Roman" panose="02020603050405020304" pitchFamily="18" charset="0"/>
                          <a:cs typeface="Times New Roman" panose="02020603050405020304" pitchFamily="18" charset="0"/>
                        </a:rPr>
                        <a:t> Cream (M)</a:t>
                      </a:r>
                    </a:p>
                    <a:p>
                      <a:pPr algn="ctr" hangingPunct="0">
                        <a:spcAft>
                          <a:spcPts val="0"/>
                        </a:spcAft>
                      </a:pPr>
                      <a:r>
                        <a:rPr lang="en-US" sz="1000" dirty="0">
                          <a:effectLst/>
                          <a:latin typeface="+mn-lt"/>
                          <a:ea typeface="Times New Roman" panose="02020603050405020304" pitchFamily="18" charset="0"/>
                          <a:cs typeface="Times New Roman" panose="02020603050405020304" pitchFamily="18" charset="0"/>
                        </a:rPr>
                        <a:t>Fresh</a:t>
                      </a:r>
                      <a:r>
                        <a:rPr lang="en-US" sz="1000" baseline="0" dirty="0">
                          <a:effectLst/>
                          <a:latin typeface="+mn-lt"/>
                          <a:ea typeface="Times New Roman" panose="02020603050405020304" pitchFamily="18" charset="0"/>
                          <a:cs typeface="Times New Roman" panose="02020603050405020304" pitchFamily="18" charset="0"/>
                        </a:rPr>
                        <a:t> Fruit</a:t>
                      </a:r>
                    </a:p>
                    <a:p>
                      <a:pPr algn="ctr" hangingPunct="0">
                        <a:spcAft>
                          <a:spcPts val="0"/>
                        </a:spcAft>
                      </a:pPr>
                      <a:r>
                        <a:rPr lang="en-US" sz="1000" baseline="0" dirty="0">
                          <a:effectLst/>
                          <a:latin typeface="+mn-lt"/>
                          <a:ea typeface="Times New Roman" panose="02020603050405020304" pitchFamily="18" charset="0"/>
                          <a:cs typeface="Times New Roman" panose="02020603050405020304" pitchFamily="18" charset="0"/>
                        </a:rPr>
                        <a:t>Homemade Yogurt (M)</a:t>
                      </a:r>
                    </a:p>
                    <a:p>
                      <a:pPr algn="ctr" hangingPunct="0">
                        <a:spcAft>
                          <a:spcPts val="0"/>
                        </a:spcAft>
                      </a:pPr>
                      <a:endParaRPr lang="en-US" sz="1000" baseline="0" dirty="0">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2862620343"/>
                  </a:ext>
                </a:extLst>
              </a:tr>
            </a:tbl>
          </a:graphicData>
        </a:graphic>
      </p:graphicFrame>
      <p:pic>
        <p:nvPicPr>
          <p:cNvPr id="16" name="Picture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05546" y="196062"/>
            <a:ext cx="1170374" cy="1170374"/>
          </a:xfrm>
          <a:prstGeom prst="rect">
            <a:avLst/>
          </a:prstGeom>
        </p:spPr>
      </p:pic>
      <p:pic>
        <p:nvPicPr>
          <p:cNvPr id="18" name="Picture 17" descr="C:\Users\mka\AppData\Local\Microsoft\Windows\INetCache\Content.MSO\90955864.tmp"/>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900599" y="25344"/>
            <a:ext cx="782832" cy="757488"/>
          </a:xfrm>
          <a:prstGeom prst="rect">
            <a:avLst/>
          </a:prstGeom>
          <a:noFill/>
          <a:ln>
            <a:noFill/>
          </a:ln>
        </p:spPr>
      </p:pic>
    </p:spTree>
    <p:extLst>
      <p:ext uri="{BB962C8B-B14F-4D97-AF65-F5344CB8AC3E}">
        <p14:creationId xmlns:p14="http://schemas.microsoft.com/office/powerpoint/2010/main" val="13337262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riory-Presentation_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1963" y="3175"/>
            <a:ext cx="2166692"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37"/>
          <p:cNvSpPr txBox="1">
            <a:spLocks noChangeArrowheads="1"/>
          </p:cNvSpPr>
          <p:nvPr/>
        </p:nvSpPr>
        <p:spPr bwMode="auto">
          <a:xfrm>
            <a:off x="4900960" y="6073054"/>
            <a:ext cx="5334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n-GB" altLang="en-US" sz="900" b="1" i="0" u="none" strike="noStrike" cap="none" normalizeH="0" baseline="0" dirty="0">
                <a:ln>
                  <a:noFill/>
                </a:ln>
                <a:solidFill>
                  <a:srgbClr val="404040"/>
                </a:solidFill>
                <a:effectLst/>
                <a:latin typeface="Calibri" panose="020F0502020204030204" pitchFamily="34" charset="0"/>
              </a:rPr>
              <a:t>Allergen Key – Dish contain</a:t>
            </a:r>
            <a:r>
              <a:rPr kumimoji="0" lang="en-GB" altLang="en-US" sz="900" b="0" i="0" u="none" strike="noStrike" cap="none" normalizeH="0" baseline="0" dirty="0">
                <a:ln>
                  <a:noFill/>
                </a:ln>
                <a:solidFill>
                  <a:srgbClr val="404040"/>
                </a:solidFill>
                <a:effectLst/>
                <a:latin typeface="Calibri" panose="020F0502020204030204" pitchFamily="34" charset="0"/>
              </a:rPr>
              <a:t>s:</a:t>
            </a:r>
          </a:p>
          <a:p>
            <a:pPr marL="0" marR="0" lvl="0" indent="0" algn="l" defTabSz="914400" rtl="0" eaLnBrk="0" fontAlgn="base" latinLnBrk="0" hangingPunct="0">
              <a:lnSpc>
                <a:spcPct val="100000"/>
              </a:lnSpc>
              <a:spcBef>
                <a:spcPct val="0"/>
              </a:spcBef>
              <a:spcAft>
                <a:spcPts val="800"/>
              </a:spcAft>
              <a:buClrTx/>
              <a:buSzTx/>
              <a:buFontTx/>
              <a:buNone/>
              <a:tabLst/>
            </a:pPr>
            <a:r>
              <a:rPr kumimoji="0" lang="en-GB" altLang="en-US" sz="900" b="0" i="0" u="none" strike="noStrike" cap="none" normalizeH="0" baseline="0" dirty="0">
                <a:ln>
                  <a:noFill/>
                </a:ln>
                <a:solidFill>
                  <a:srgbClr val="404040"/>
                </a:solidFill>
                <a:effectLst/>
                <a:latin typeface="Calibri" panose="020F0502020204030204" pitchFamily="34" charset="0"/>
              </a:rPr>
              <a:t>C=Celery,  G=Gluten,  CR=Crustaceans,  E=Egg,  F=Fish,  L=</a:t>
            </a:r>
            <a:r>
              <a:rPr kumimoji="0" lang="en-GB" altLang="en-US" sz="900" b="0" i="0" u="none" strike="noStrike" cap="none" normalizeH="0" baseline="0" dirty="0" err="1">
                <a:ln>
                  <a:noFill/>
                </a:ln>
                <a:solidFill>
                  <a:srgbClr val="404040"/>
                </a:solidFill>
                <a:effectLst/>
                <a:latin typeface="Calibri" panose="020F0502020204030204" pitchFamily="34" charset="0"/>
              </a:rPr>
              <a:t>Lupin</a:t>
            </a:r>
            <a:r>
              <a:rPr kumimoji="0" lang="en-GB" altLang="en-US" sz="900" b="0" i="0" u="none" strike="noStrike" cap="none" normalizeH="0" baseline="0" dirty="0">
                <a:ln>
                  <a:noFill/>
                </a:ln>
                <a:solidFill>
                  <a:srgbClr val="404040"/>
                </a:solidFill>
                <a:effectLst/>
                <a:latin typeface="Calibri" panose="020F0502020204030204" pitchFamily="34" charset="0"/>
              </a:rPr>
              <a:t>,  M=Milk,  MO=Mollusc,  MU=Mustard,  N=Nuts,  P=Peanuts,  SS=Sesame Seeds,  S=Soya,  SD=Sulphur Dioxide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0" name="Text Box 13"/>
          <p:cNvSpPr txBox="1">
            <a:spLocks noChangeArrowheads="1"/>
          </p:cNvSpPr>
          <p:nvPr/>
        </p:nvSpPr>
        <p:spPr bwMode="auto">
          <a:xfrm>
            <a:off x="2875920" y="35488"/>
            <a:ext cx="7030080" cy="1199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n-GB" altLang="en-US" sz="4000" b="1" i="0" u="none" strike="noStrike" cap="none" normalizeH="0" baseline="0" dirty="0">
                <a:ln>
                  <a:noFill/>
                </a:ln>
                <a:solidFill>
                  <a:srgbClr val="008000"/>
                </a:solidFill>
                <a:effectLst/>
                <a:latin typeface="Calibri" panose="020F0502020204030204" pitchFamily="34" charset="0"/>
              </a:rPr>
              <a:t>Week</a:t>
            </a:r>
            <a:r>
              <a:rPr kumimoji="0" lang="en-GB" altLang="en-US" sz="4000" b="1" i="0" u="none" strike="noStrike" cap="none" normalizeH="0" dirty="0">
                <a:ln>
                  <a:noFill/>
                </a:ln>
                <a:solidFill>
                  <a:srgbClr val="008000"/>
                </a:solidFill>
                <a:effectLst/>
                <a:latin typeface="Calibri" panose="020F0502020204030204" pitchFamily="34" charset="0"/>
              </a:rPr>
              <a:t> 2</a:t>
            </a:r>
          </a:p>
          <a:p>
            <a:pPr defTabSz="914400" eaLnBrk="0" fontAlgn="base" hangingPunct="0">
              <a:spcBef>
                <a:spcPct val="0"/>
              </a:spcBef>
              <a:spcAft>
                <a:spcPts val="800"/>
              </a:spcAft>
            </a:pPr>
            <a:r>
              <a:rPr kumimoji="0" lang="en-GB" altLang="en-US" sz="1400" b="0" i="0" u="none" strike="noStrike" cap="none" normalizeH="0" baseline="0" dirty="0">
                <a:ln>
                  <a:noFill/>
                </a:ln>
                <a:solidFill>
                  <a:srgbClr val="008000"/>
                </a:solidFill>
                <a:effectLst/>
                <a:latin typeface="Calibri" panose="020F0502020204030204" pitchFamily="34" charset="0"/>
              </a:rPr>
              <a:t>Week Commencin</a:t>
            </a:r>
            <a:r>
              <a:rPr lang="en-GB" altLang="en-US" sz="1400" dirty="0">
                <a:solidFill>
                  <a:srgbClr val="008000"/>
                </a:solidFill>
                <a:latin typeface="Calibri" panose="020F0502020204030204" pitchFamily="34" charset="0"/>
              </a:rPr>
              <a:t>g: 07/09, 28/09, 19/10, 09/11, 30/11</a:t>
            </a:r>
          </a:p>
          <a:p>
            <a:pPr lvl="0" defTabSz="914400" eaLnBrk="0" fontAlgn="base" hangingPunct="0">
              <a:spcBef>
                <a:spcPct val="0"/>
              </a:spcBef>
              <a:spcAft>
                <a:spcPts val="800"/>
              </a:spcAft>
            </a:pPr>
            <a:endParaRPr kumimoji="0" lang="en-US" altLang="en-US" sz="1400" i="0" u="none" strike="noStrike" cap="none" normalizeH="0" baseline="0" dirty="0">
              <a:ln>
                <a:noFill/>
              </a:ln>
              <a:solidFill>
                <a:schemeClr val="tx1"/>
              </a:solidFill>
              <a:effectLst/>
              <a:latin typeface="Arial" panose="020B0604020202020204" pitchFamily="34" charset="0"/>
            </a:endParaRPr>
          </a:p>
        </p:txBody>
      </p:sp>
      <p:pic>
        <p:nvPicPr>
          <p:cNvPr id="8" name="Picture 7"/>
          <p:cNvPicPr>
            <a:picLocks noChangeAspect="1"/>
          </p:cNvPicPr>
          <p:nvPr/>
        </p:nvPicPr>
        <p:blipFill>
          <a:blip r:embed="rId3"/>
          <a:stretch>
            <a:fillRect/>
          </a:stretch>
        </p:blipFill>
        <p:spPr>
          <a:xfrm>
            <a:off x="4501718" y="49356"/>
            <a:ext cx="4620389" cy="788962"/>
          </a:xfrm>
          <a:prstGeom prst="rect">
            <a:avLst/>
          </a:prstGeom>
        </p:spPr>
      </p:pic>
      <p:pic>
        <p:nvPicPr>
          <p:cNvPr id="11" name="Picture 10"/>
          <p:cNvPicPr>
            <a:picLocks noChangeAspect="1"/>
          </p:cNvPicPr>
          <p:nvPr/>
        </p:nvPicPr>
        <p:blipFill>
          <a:blip r:embed="rId4"/>
          <a:stretch>
            <a:fillRect/>
          </a:stretch>
        </p:blipFill>
        <p:spPr>
          <a:xfrm>
            <a:off x="3031382" y="6228469"/>
            <a:ext cx="987638" cy="377985"/>
          </a:xfrm>
          <a:prstGeom prst="rect">
            <a:avLst/>
          </a:prstGeom>
        </p:spPr>
      </p:pic>
      <p:pic>
        <p:nvPicPr>
          <p:cNvPr id="12" name="Picture 11"/>
          <p:cNvPicPr>
            <a:picLocks noChangeAspect="1"/>
          </p:cNvPicPr>
          <p:nvPr/>
        </p:nvPicPr>
        <p:blipFill>
          <a:blip r:embed="rId5"/>
          <a:stretch>
            <a:fillRect/>
          </a:stretch>
        </p:blipFill>
        <p:spPr>
          <a:xfrm>
            <a:off x="2875920" y="6286146"/>
            <a:ext cx="310923" cy="207282"/>
          </a:xfrm>
          <a:prstGeom prst="rect">
            <a:avLst/>
          </a:prstGeom>
        </p:spPr>
      </p:pic>
      <p:pic>
        <p:nvPicPr>
          <p:cNvPr id="13" name="Picture 12"/>
          <p:cNvPicPr>
            <a:picLocks noChangeAspect="1"/>
          </p:cNvPicPr>
          <p:nvPr/>
        </p:nvPicPr>
        <p:blipFill>
          <a:blip r:embed="rId5"/>
          <a:stretch>
            <a:fillRect/>
          </a:stretch>
        </p:blipFill>
        <p:spPr>
          <a:xfrm>
            <a:off x="6611105" y="3031450"/>
            <a:ext cx="271833" cy="181222"/>
          </a:xfrm>
          <a:prstGeom prst="rect">
            <a:avLst/>
          </a:prstGeom>
        </p:spPr>
      </p:pic>
      <p:pic>
        <p:nvPicPr>
          <p:cNvPr id="14" name="Picture 13"/>
          <p:cNvPicPr>
            <a:picLocks noChangeAspect="1"/>
          </p:cNvPicPr>
          <p:nvPr/>
        </p:nvPicPr>
        <p:blipFill>
          <a:blip r:embed="rId5"/>
          <a:stretch>
            <a:fillRect/>
          </a:stretch>
        </p:blipFill>
        <p:spPr>
          <a:xfrm>
            <a:off x="8040390" y="3031450"/>
            <a:ext cx="271833" cy="181222"/>
          </a:xfrm>
          <a:prstGeom prst="rect">
            <a:avLst/>
          </a:prstGeom>
        </p:spPr>
      </p:pic>
      <p:graphicFrame>
        <p:nvGraphicFramePr>
          <p:cNvPr id="16" name="Table 15"/>
          <p:cNvGraphicFramePr>
            <a:graphicFrameLocks noGrp="1"/>
          </p:cNvGraphicFramePr>
          <p:nvPr>
            <p:extLst>
              <p:ext uri="{D42A27DB-BD31-4B8C-83A1-F6EECF244321}">
                <p14:modId xmlns:p14="http://schemas.microsoft.com/office/powerpoint/2010/main" val="1436390428"/>
              </p:ext>
            </p:extLst>
          </p:nvPr>
        </p:nvGraphicFramePr>
        <p:xfrm>
          <a:off x="1320804" y="1285792"/>
          <a:ext cx="8149198" cy="4821593"/>
        </p:xfrm>
        <a:graphic>
          <a:graphicData uri="http://schemas.openxmlformats.org/drawingml/2006/table">
            <a:tbl>
              <a:tblPr firstRow="1" firstCol="1" bandRow="1" bandCol="1"/>
              <a:tblGrid>
                <a:gridCol w="1062291">
                  <a:extLst>
                    <a:ext uri="{9D8B030D-6E8A-4147-A177-3AD203B41FA5}">
                      <a16:colId xmlns:a16="http://schemas.microsoft.com/office/drawing/2014/main" val="3914033887"/>
                    </a:ext>
                  </a:extLst>
                </a:gridCol>
                <a:gridCol w="1438744">
                  <a:extLst>
                    <a:ext uri="{9D8B030D-6E8A-4147-A177-3AD203B41FA5}">
                      <a16:colId xmlns:a16="http://schemas.microsoft.com/office/drawing/2014/main" val="1634994895"/>
                    </a:ext>
                  </a:extLst>
                </a:gridCol>
                <a:gridCol w="1438744">
                  <a:extLst>
                    <a:ext uri="{9D8B030D-6E8A-4147-A177-3AD203B41FA5}">
                      <a16:colId xmlns:a16="http://schemas.microsoft.com/office/drawing/2014/main" val="3224105196"/>
                    </a:ext>
                  </a:extLst>
                </a:gridCol>
                <a:gridCol w="1439349">
                  <a:extLst>
                    <a:ext uri="{9D8B030D-6E8A-4147-A177-3AD203B41FA5}">
                      <a16:colId xmlns:a16="http://schemas.microsoft.com/office/drawing/2014/main" val="3083025419"/>
                    </a:ext>
                  </a:extLst>
                </a:gridCol>
                <a:gridCol w="1438744">
                  <a:extLst>
                    <a:ext uri="{9D8B030D-6E8A-4147-A177-3AD203B41FA5}">
                      <a16:colId xmlns:a16="http://schemas.microsoft.com/office/drawing/2014/main" val="1797972208"/>
                    </a:ext>
                  </a:extLst>
                </a:gridCol>
                <a:gridCol w="1331326">
                  <a:extLst>
                    <a:ext uri="{9D8B030D-6E8A-4147-A177-3AD203B41FA5}">
                      <a16:colId xmlns:a16="http://schemas.microsoft.com/office/drawing/2014/main" val="3917739702"/>
                    </a:ext>
                  </a:extLst>
                </a:gridCol>
              </a:tblGrid>
              <a:tr h="213989">
                <a:tc>
                  <a:txBody>
                    <a:bodyPr/>
                    <a:lstStyle/>
                    <a:p>
                      <a:pPr algn="ctr" hangingPunct="0">
                        <a:spcAft>
                          <a:spcPts val="0"/>
                        </a:spcAft>
                      </a:pPr>
                      <a:endParaRPr lang="en-GB" sz="700" dirty="0">
                        <a:effectLst/>
                        <a:latin typeface="MS Sans Serif"/>
                        <a:ea typeface="Times New Roman" panose="02020603050405020304" pitchFamily="18" charset="0"/>
                        <a:cs typeface="Times New Roman" panose="02020603050405020304" pitchFamily="18" charset="0"/>
                      </a:endParaRPr>
                    </a:p>
                  </a:txBody>
                  <a:tcPr marL="26533" marR="26533" marT="26533" marB="26533">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hangingPunct="0">
                        <a:spcAft>
                          <a:spcPts val="0"/>
                        </a:spcAft>
                      </a:pPr>
                      <a:r>
                        <a:rPr lang="en-US" sz="800" b="1">
                          <a:solidFill>
                            <a:srgbClr val="008000"/>
                          </a:solidFill>
                          <a:effectLst/>
                          <a:latin typeface="Arial" panose="020B0604020202020204" pitchFamily="34" charset="0"/>
                          <a:ea typeface="Times New Roman" panose="02020603050405020304" pitchFamily="18" charset="0"/>
                          <a:cs typeface="Times New Roman" panose="02020603050405020304" pitchFamily="18" charset="0"/>
                        </a:rPr>
                        <a:t>MEAT FREE MONDAY</a:t>
                      </a:r>
                      <a:endParaRPr lang="en-GB" sz="700">
                        <a:effectLst/>
                        <a:latin typeface="MS Sans Serif"/>
                        <a:ea typeface="Times New Roman" panose="02020603050405020304" pitchFamily="18" charset="0"/>
                        <a:cs typeface="Times New Roman" panose="02020603050405020304" pitchFamily="18" charset="0"/>
                      </a:endParaRPr>
                    </a:p>
                  </a:txBody>
                  <a:tcPr marL="26533" marR="26533" marT="26533" marB="26533"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hangingPunct="0">
                        <a:spcAft>
                          <a:spcPts val="0"/>
                        </a:spcAft>
                      </a:pPr>
                      <a:r>
                        <a:rPr lang="en-US" sz="800" b="1">
                          <a:solidFill>
                            <a:srgbClr val="008000"/>
                          </a:solidFill>
                          <a:effectLst/>
                          <a:latin typeface="Arial" panose="020B0604020202020204" pitchFamily="34" charset="0"/>
                          <a:ea typeface="Times New Roman" panose="02020603050405020304" pitchFamily="18" charset="0"/>
                          <a:cs typeface="Times New Roman" panose="02020603050405020304" pitchFamily="18" charset="0"/>
                        </a:rPr>
                        <a:t>TUESDAY</a:t>
                      </a:r>
                      <a:endParaRPr lang="en-GB" sz="700">
                        <a:effectLst/>
                        <a:latin typeface="MS Sans Serif"/>
                        <a:ea typeface="Times New Roman" panose="02020603050405020304" pitchFamily="18" charset="0"/>
                        <a:cs typeface="Times New Roman" panose="02020603050405020304" pitchFamily="18" charset="0"/>
                      </a:endParaRPr>
                    </a:p>
                  </a:txBody>
                  <a:tcPr marL="26533" marR="26533" marT="26533" marB="26533"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hangingPunct="0">
                        <a:spcAft>
                          <a:spcPts val="0"/>
                        </a:spcAft>
                      </a:pPr>
                      <a:r>
                        <a:rPr lang="en-US" sz="800" b="1">
                          <a:solidFill>
                            <a:srgbClr val="008000"/>
                          </a:solidFill>
                          <a:effectLst/>
                          <a:latin typeface="Arial" panose="020B0604020202020204" pitchFamily="34" charset="0"/>
                          <a:ea typeface="Times New Roman" panose="02020603050405020304" pitchFamily="18" charset="0"/>
                          <a:cs typeface="Times New Roman" panose="02020603050405020304" pitchFamily="18" charset="0"/>
                        </a:rPr>
                        <a:t>WEDNESDAY</a:t>
                      </a:r>
                      <a:endParaRPr lang="en-GB" sz="700">
                        <a:effectLst/>
                        <a:latin typeface="MS Sans Serif"/>
                        <a:ea typeface="Times New Roman" panose="02020603050405020304" pitchFamily="18" charset="0"/>
                        <a:cs typeface="Times New Roman" panose="02020603050405020304" pitchFamily="18" charset="0"/>
                      </a:endParaRPr>
                    </a:p>
                  </a:txBody>
                  <a:tcPr marL="26533" marR="26533" marT="26533" marB="26533"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hangingPunct="0">
                        <a:spcAft>
                          <a:spcPts val="0"/>
                        </a:spcAft>
                      </a:pPr>
                      <a:r>
                        <a:rPr lang="en-US" sz="800" b="1">
                          <a:solidFill>
                            <a:srgbClr val="008000"/>
                          </a:solidFill>
                          <a:effectLst/>
                          <a:latin typeface="Arial" panose="020B0604020202020204" pitchFamily="34" charset="0"/>
                          <a:ea typeface="Times New Roman" panose="02020603050405020304" pitchFamily="18" charset="0"/>
                          <a:cs typeface="Times New Roman" panose="02020603050405020304" pitchFamily="18" charset="0"/>
                        </a:rPr>
                        <a:t>THURSDAY</a:t>
                      </a:r>
                      <a:endParaRPr lang="en-GB" sz="700">
                        <a:effectLst/>
                        <a:latin typeface="MS Sans Serif"/>
                        <a:ea typeface="Times New Roman" panose="02020603050405020304" pitchFamily="18" charset="0"/>
                        <a:cs typeface="Times New Roman" panose="02020603050405020304" pitchFamily="18" charset="0"/>
                      </a:endParaRPr>
                    </a:p>
                  </a:txBody>
                  <a:tcPr marL="26533" marR="26533" marT="26533" marB="26533"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hangingPunct="0">
                        <a:spcAft>
                          <a:spcPts val="0"/>
                        </a:spcAft>
                      </a:pPr>
                      <a:r>
                        <a:rPr lang="en-US" sz="800" b="1" dirty="0">
                          <a:solidFill>
                            <a:srgbClr val="008000"/>
                          </a:solidFill>
                          <a:effectLst/>
                          <a:latin typeface="Arial" panose="020B0604020202020204" pitchFamily="34" charset="0"/>
                          <a:ea typeface="Times New Roman" panose="02020603050405020304" pitchFamily="18" charset="0"/>
                          <a:cs typeface="Times New Roman" panose="02020603050405020304" pitchFamily="18" charset="0"/>
                        </a:rPr>
                        <a:t>FRIDAY</a:t>
                      </a:r>
                      <a:endParaRPr lang="en-GB" sz="700" dirty="0">
                        <a:effectLst/>
                        <a:latin typeface="MS Sans Serif"/>
                        <a:ea typeface="Times New Roman" panose="02020603050405020304" pitchFamily="18" charset="0"/>
                        <a:cs typeface="Times New Roman" panose="02020603050405020304" pitchFamily="18" charset="0"/>
                      </a:endParaRPr>
                    </a:p>
                  </a:txBody>
                  <a:tcPr marL="26533" marR="26533" marT="26533" marB="26533"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4274974345"/>
                  </a:ext>
                </a:extLst>
              </a:tr>
              <a:tr h="646318">
                <a:tc>
                  <a:txBody>
                    <a:bodyPr/>
                    <a:lstStyle/>
                    <a:p>
                      <a:pPr algn="l" hangingPunct="0">
                        <a:spcAft>
                          <a:spcPts val="0"/>
                        </a:spcAft>
                      </a:pPr>
                      <a:r>
                        <a:rPr lang="en-US" sz="1000" b="0" dirty="0">
                          <a:solidFill>
                            <a:srgbClr val="FFFFFF"/>
                          </a:solidFill>
                          <a:effectLst/>
                          <a:latin typeface="+mn-lt"/>
                          <a:ea typeface="Times New Roman" panose="02020603050405020304" pitchFamily="18" charset="0"/>
                          <a:cs typeface="Times New Roman" panose="02020603050405020304" pitchFamily="18" charset="0"/>
                        </a:rPr>
                        <a:t>MAIN COURSE</a:t>
                      </a:r>
                      <a:endParaRPr lang="en-GB" sz="1000" b="0" dirty="0">
                        <a:effectLst/>
                        <a:latin typeface="+mn-lt"/>
                        <a:ea typeface="Times New Roman" panose="02020603050405020304" pitchFamily="18" charset="0"/>
                        <a:cs typeface="Times New Roman" panose="02020603050405020304" pitchFamily="18" charset="0"/>
                      </a:endParaRPr>
                    </a:p>
                  </a:txBody>
                  <a:tcPr marL="26533" marR="26533" marT="26533" marB="26533"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E002B"/>
                    </a:solidFill>
                  </a:tcPr>
                </a:tc>
                <a:tc>
                  <a:txBody>
                    <a:bodyPr/>
                    <a:lstStyle/>
                    <a:p>
                      <a:pPr algn="ctr" hangingPunct="0">
                        <a:spcAft>
                          <a:spcPts val="0"/>
                        </a:spcAft>
                      </a:pPr>
                      <a:r>
                        <a:rPr lang="en-US" sz="1000" b="0" dirty="0">
                          <a:effectLst/>
                          <a:latin typeface="+mn-lt"/>
                          <a:ea typeface="Times New Roman" panose="02020603050405020304" pitchFamily="18" charset="0"/>
                          <a:cs typeface="Times New Roman" panose="02020603050405020304" pitchFamily="18" charset="0"/>
                        </a:rPr>
                        <a:t> Cheese ,Broccoli &amp; Tomato Quiche </a:t>
                      </a:r>
                    </a:p>
                    <a:p>
                      <a:pPr algn="ctr" hangingPunct="0">
                        <a:spcAft>
                          <a:spcPts val="0"/>
                        </a:spcAft>
                      </a:pPr>
                      <a:r>
                        <a:rPr lang="en-US" sz="1000" b="0" dirty="0">
                          <a:effectLst/>
                          <a:latin typeface="+mn-lt"/>
                          <a:ea typeface="Times New Roman" panose="02020603050405020304" pitchFamily="18" charset="0"/>
                          <a:cs typeface="Times New Roman" panose="02020603050405020304" pitchFamily="18" charset="0"/>
                        </a:rPr>
                        <a:t>(G/M)</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2DBDB"/>
                    </a:solidFill>
                  </a:tcPr>
                </a:tc>
                <a:tc>
                  <a:txBody>
                    <a:bodyPr/>
                    <a:lstStyle/>
                    <a:p>
                      <a:pPr algn="ctr" hangingPunct="0">
                        <a:spcAft>
                          <a:spcPts val="0"/>
                        </a:spcAft>
                      </a:pPr>
                      <a:r>
                        <a:rPr lang="en-US" sz="1000" b="0" dirty="0">
                          <a:effectLst/>
                          <a:latin typeface="+mn-lt"/>
                          <a:ea typeface="Times New Roman" panose="02020603050405020304" pitchFamily="18" charset="0"/>
                          <a:cs typeface="Times New Roman" panose="02020603050405020304" pitchFamily="18" charset="0"/>
                        </a:rPr>
                        <a:t> BBQ Chicken</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2DBDB"/>
                    </a:solidFill>
                  </a:tcPr>
                </a:tc>
                <a:tc>
                  <a:txBody>
                    <a:bodyPr/>
                    <a:lstStyle/>
                    <a:p>
                      <a:pPr algn="ctr" hangingPunct="0">
                        <a:spcAft>
                          <a:spcPts val="0"/>
                        </a:spcAft>
                      </a:pPr>
                      <a:r>
                        <a:rPr lang="en-US" sz="1000" b="0" dirty="0">
                          <a:effectLst/>
                          <a:latin typeface="+mn-lt"/>
                          <a:ea typeface="Times New Roman" panose="02020603050405020304" pitchFamily="18" charset="0"/>
                          <a:cs typeface="Times New Roman" panose="02020603050405020304" pitchFamily="18" charset="0"/>
                        </a:rPr>
                        <a:t>Beef Cottage</a:t>
                      </a:r>
                      <a:r>
                        <a:rPr lang="en-US" sz="1000" b="0" baseline="0" dirty="0">
                          <a:effectLst/>
                          <a:latin typeface="+mn-lt"/>
                          <a:ea typeface="Times New Roman" panose="02020603050405020304" pitchFamily="18" charset="0"/>
                          <a:cs typeface="Times New Roman" panose="02020603050405020304" pitchFamily="18" charset="0"/>
                        </a:rPr>
                        <a:t> Pie (M)</a:t>
                      </a:r>
                      <a:endParaRPr lang="en-US" sz="1000" b="0" dirty="0">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2DBDB"/>
                    </a:solidFill>
                  </a:tcPr>
                </a:tc>
                <a:tc>
                  <a:txBody>
                    <a:bodyPr/>
                    <a:lstStyle/>
                    <a:p>
                      <a:pPr algn="ctr" hangingPunct="0">
                        <a:spcAft>
                          <a:spcPts val="0"/>
                        </a:spcAft>
                      </a:pPr>
                      <a:r>
                        <a:rPr lang="en-US" sz="1000" b="0" dirty="0">
                          <a:effectLst/>
                          <a:latin typeface="+mn-lt"/>
                          <a:ea typeface="Times New Roman" panose="02020603050405020304" pitchFamily="18" charset="0"/>
                          <a:cs typeface="Times New Roman" panose="02020603050405020304" pitchFamily="18" charset="0"/>
                        </a:rPr>
                        <a:t> Roast Chicken</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2DBDB"/>
                    </a:solidFill>
                  </a:tcPr>
                </a:tc>
                <a:tc>
                  <a:txBody>
                    <a:bodyPr/>
                    <a:lstStyle/>
                    <a:p>
                      <a:pPr algn="ctr" hangingPunct="0">
                        <a:spcAft>
                          <a:spcPts val="0"/>
                        </a:spcAft>
                      </a:pPr>
                      <a:r>
                        <a:rPr lang="en-US" sz="1000" b="0" dirty="0">
                          <a:effectLst/>
                          <a:latin typeface="+mn-lt"/>
                          <a:ea typeface="Times New Roman" panose="02020603050405020304" pitchFamily="18" charset="0"/>
                          <a:cs typeface="Times New Roman" panose="02020603050405020304" pitchFamily="18" charset="0"/>
                        </a:rPr>
                        <a:t> Battered</a:t>
                      </a:r>
                      <a:r>
                        <a:rPr lang="en-US" sz="1000" b="0" baseline="0" dirty="0">
                          <a:effectLst/>
                          <a:latin typeface="+mn-lt"/>
                          <a:ea typeface="Times New Roman" panose="02020603050405020304" pitchFamily="18" charset="0"/>
                          <a:cs typeface="Times New Roman" panose="02020603050405020304" pitchFamily="18" charset="0"/>
                        </a:rPr>
                        <a:t> Fish (G/F)</a:t>
                      </a:r>
                      <a:r>
                        <a:rPr lang="en-US" sz="1000" b="0" dirty="0">
                          <a:effectLst/>
                          <a:latin typeface="+mn-lt"/>
                          <a:ea typeface="Times New Roman" panose="02020603050405020304" pitchFamily="18" charset="0"/>
                          <a:cs typeface="Times New Roman" panose="02020603050405020304" pitchFamily="18" charset="0"/>
                        </a:rPr>
                        <a:t> </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2DBDB"/>
                    </a:solidFill>
                  </a:tcPr>
                </a:tc>
                <a:extLst>
                  <a:ext uri="{0D108BD9-81ED-4DB2-BD59-A6C34878D82A}">
                    <a16:rowId xmlns:a16="http://schemas.microsoft.com/office/drawing/2014/main" val="3293846006"/>
                  </a:ext>
                </a:extLst>
              </a:tr>
              <a:tr h="518253">
                <a:tc>
                  <a:txBody>
                    <a:bodyPr/>
                    <a:lstStyle/>
                    <a:p>
                      <a:pPr algn="l" hangingPunct="0">
                        <a:spcAft>
                          <a:spcPts val="0"/>
                        </a:spcAft>
                      </a:pPr>
                      <a:r>
                        <a:rPr lang="en-US" sz="1000" b="0">
                          <a:solidFill>
                            <a:srgbClr val="FFFFFF"/>
                          </a:solidFill>
                          <a:effectLst/>
                          <a:latin typeface="+mn-lt"/>
                          <a:ea typeface="Times New Roman" panose="02020603050405020304" pitchFamily="18" charset="0"/>
                          <a:cs typeface="Times New Roman" panose="02020603050405020304" pitchFamily="18" charset="0"/>
                        </a:rPr>
                        <a:t>MAIN HALAL </a:t>
                      </a:r>
                      <a:endParaRPr lang="en-GB" sz="1000" b="0">
                        <a:effectLst/>
                        <a:latin typeface="+mn-lt"/>
                        <a:ea typeface="Times New Roman" panose="02020603050405020304" pitchFamily="18" charset="0"/>
                        <a:cs typeface="Times New Roman" panose="02020603050405020304" pitchFamily="18" charset="0"/>
                      </a:endParaRPr>
                    </a:p>
                  </a:txBody>
                  <a:tcPr marL="26533" marR="26533" marT="26533" marB="26533"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548DD4"/>
                    </a:solidFill>
                  </a:tcPr>
                </a:tc>
                <a:tc>
                  <a:txBody>
                    <a:bodyPr/>
                    <a:lstStyle/>
                    <a:p>
                      <a:pPr algn="ctr" hangingPunct="0">
                        <a:spcAft>
                          <a:spcPts val="0"/>
                        </a:spcAft>
                      </a:pPr>
                      <a:r>
                        <a:rPr lang="en-US" sz="1000" b="0" dirty="0">
                          <a:effectLst/>
                          <a:latin typeface="+mn-lt"/>
                          <a:ea typeface="Times New Roman" panose="02020603050405020304" pitchFamily="18" charset="0"/>
                          <a:cs typeface="Times New Roman" panose="02020603050405020304" pitchFamily="18" charset="0"/>
                        </a:rPr>
                        <a:t> Cheese ,Broccoli &amp; Tomato Quiche </a:t>
                      </a:r>
                    </a:p>
                    <a:p>
                      <a:pPr algn="ctr" hangingPunct="0">
                        <a:spcAft>
                          <a:spcPts val="0"/>
                        </a:spcAft>
                      </a:pPr>
                      <a:r>
                        <a:rPr lang="en-US" sz="1000" b="0" dirty="0">
                          <a:effectLst/>
                          <a:latin typeface="+mn-lt"/>
                          <a:ea typeface="Times New Roman" panose="02020603050405020304" pitchFamily="18" charset="0"/>
                          <a:cs typeface="Times New Roman" panose="02020603050405020304" pitchFamily="18" charset="0"/>
                        </a:rPr>
                        <a:t>(G/M)</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BE5F1"/>
                    </a:solidFill>
                  </a:tcPr>
                </a:tc>
                <a:tc>
                  <a:txBody>
                    <a:bodyPr/>
                    <a:lstStyle/>
                    <a:p>
                      <a:pPr algn="ctr" hangingPunct="0">
                        <a:spcAft>
                          <a:spcPts val="0"/>
                        </a:spcAft>
                      </a:pPr>
                      <a:r>
                        <a:rPr lang="en-US" sz="1000" b="0" dirty="0">
                          <a:effectLst/>
                          <a:latin typeface="+mn-lt"/>
                          <a:ea typeface="Times New Roman" panose="02020603050405020304" pitchFamily="18" charset="0"/>
                          <a:cs typeface="Times New Roman" panose="02020603050405020304" pitchFamily="18" charset="0"/>
                        </a:rPr>
                        <a:t> Halal BBQ Chicken</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BE5F1"/>
                    </a:solidFill>
                  </a:tcPr>
                </a:tc>
                <a:tc>
                  <a:txBody>
                    <a:bodyPr/>
                    <a:lstStyle/>
                    <a:p>
                      <a:pPr algn="ctr" hangingPunct="0">
                        <a:spcAft>
                          <a:spcPts val="0"/>
                        </a:spcAft>
                      </a:pPr>
                      <a:r>
                        <a:rPr lang="en-US" sz="1000" b="0" baseline="0" dirty="0">
                          <a:effectLst/>
                          <a:latin typeface="+mn-lt"/>
                          <a:ea typeface="Times New Roman" panose="02020603050405020304" pitchFamily="18" charset="0"/>
                          <a:cs typeface="Times New Roman" panose="02020603050405020304" pitchFamily="18" charset="0"/>
                        </a:rPr>
                        <a:t>Halal Beef Cottage pie (M)</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BE5F1"/>
                    </a:solidFill>
                  </a:tcPr>
                </a:tc>
                <a:tc>
                  <a:txBody>
                    <a:bodyPr/>
                    <a:lstStyle/>
                    <a:p>
                      <a:pPr algn="ctr" hangingPunct="0">
                        <a:spcAft>
                          <a:spcPts val="0"/>
                        </a:spcAft>
                      </a:pPr>
                      <a:r>
                        <a:rPr lang="en-US" sz="1000" b="0" dirty="0">
                          <a:effectLst/>
                          <a:latin typeface="+mn-lt"/>
                          <a:ea typeface="Times New Roman" panose="02020603050405020304" pitchFamily="18" charset="0"/>
                          <a:cs typeface="Times New Roman" panose="02020603050405020304" pitchFamily="18" charset="0"/>
                        </a:rPr>
                        <a:t> Halal Roast Chicken</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BE5F1"/>
                    </a:solidFill>
                  </a:tcPr>
                </a:tc>
                <a:tc>
                  <a:txBody>
                    <a:bodyPr/>
                    <a:lstStyle/>
                    <a:p>
                      <a:pPr algn="ctr" hangingPunct="0">
                        <a:spcAft>
                          <a:spcPts val="0"/>
                        </a:spcAft>
                      </a:pPr>
                      <a:r>
                        <a:rPr lang="en-US" sz="1000" b="0" dirty="0">
                          <a:effectLst/>
                          <a:latin typeface="+mn-lt"/>
                          <a:ea typeface="Times New Roman" panose="02020603050405020304" pitchFamily="18" charset="0"/>
                          <a:cs typeface="Times New Roman" panose="02020603050405020304" pitchFamily="18" charset="0"/>
                        </a:rPr>
                        <a:t> Battered</a:t>
                      </a:r>
                      <a:r>
                        <a:rPr lang="en-US" sz="1000" b="0" baseline="0" dirty="0">
                          <a:effectLst/>
                          <a:latin typeface="+mn-lt"/>
                          <a:ea typeface="Times New Roman" panose="02020603050405020304" pitchFamily="18" charset="0"/>
                          <a:cs typeface="Times New Roman" panose="02020603050405020304" pitchFamily="18" charset="0"/>
                        </a:rPr>
                        <a:t> Fish (G/F)</a:t>
                      </a:r>
                      <a:r>
                        <a:rPr lang="en-US" sz="1000" b="0" dirty="0">
                          <a:effectLst/>
                          <a:latin typeface="+mn-lt"/>
                          <a:ea typeface="Times New Roman" panose="02020603050405020304" pitchFamily="18" charset="0"/>
                          <a:cs typeface="Times New Roman" panose="02020603050405020304" pitchFamily="18" charset="0"/>
                        </a:rPr>
                        <a:t> </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BE5F1"/>
                    </a:solidFill>
                  </a:tcPr>
                </a:tc>
                <a:extLst>
                  <a:ext uri="{0D108BD9-81ED-4DB2-BD59-A6C34878D82A}">
                    <a16:rowId xmlns:a16="http://schemas.microsoft.com/office/drawing/2014/main" val="1703066677"/>
                  </a:ext>
                </a:extLst>
              </a:tr>
              <a:tr h="672563">
                <a:tc>
                  <a:txBody>
                    <a:bodyPr/>
                    <a:lstStyle/>
                    <a:p>
                      <a:pPr algn="l" hangingPunct="0">
                        <a:spcAft>
                          <a:spcPts val="0"/>
                        </a:spcAft>
                      </a:pPr>
                      <a:r>
                        <a:rPr lang="en-US" sz="1000" b="0">
                          <a:solidFill>
                            <a:srgbClr val="FFFFFF"/>
                          </a:solidFill>
                          <a:effectLst/>
                          <a:latin typeface="+mn-lt"/>
                          <a:ea typeface="Times New Roman" panose="02020603050405020304" pitchFamily="18" charset="0"/>
                          <a:cs typeface="Times New Roman" panose="02020603050405020304" pitchFamily="18" charset="0"/>
                        </a:rPr>
                        <a:t>VEGETARIAN</a:t>
                      </a:r>
                      <a:endParaRPr lang="en-GB" sz="1000" b="0">
                        <a:effectLst/>
                        <a:latin typeface="+mn-lt"/>
                        <a:ea typeface="Times New Roman" panose="02020603050405020304" pitchFamily="18" charset="0"/>
                        <a:cs typeface="Times New Roman" panose="02020603050405020304" pitchFamily="18" charset="0"/>
                      </a:endParaRPr>
                    </a:p>
                  </a:txBody>
                  <a:tcPr marL="26533" marR="26533" marT="26533" marB="26533"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056A51"/>
                    </a:solidFill>
                  </a:tcPr>
                </a:tc>
                <a:tc>
                  <a:txBody>
                    <a:bodyPr/>
                    <a:lstStyle/>
                    <a:p>
                      <a:pPr algn="ctr" hangingPunct="0">
                        <a:spcAft>
                          <a:spcPts val="0"/>
                        </a:spcAft>
                      </a:pPr>
                      <a:r>
                        <a:rPr lang="en-US" sz="1000" b="0" baseline="0" dirty="0">
                          <a:effectLst/>
                          <a:latin typeface="+mn-lt"/>
                          <a:ea typeface="Times New Roman" panose="02020603050405020304" pitchFamily="18" charset="0"/>
                          <a:cs typeface="Times New Roman" panose="02020603050405020304" pitchFamily="18" charset="0"/>
                        </a:rPr>
                        <a:t>Cheese &amp; Tomato Pizza</a:t>
                      </a:r>
                    </a:p>
                    <a:p>
                      <a:pPr algn="ctr" hangingPunct="0">
                        <a:spcAft>
                          <a:spcPts val="0"/>
                        </a:spcAft>
                      </a:pPr>
                      <a:r>
                        <a:rPr lang="en-US" sz="1000" b="0" baseline="0" dirty="0">
                          <a:effectLst/>
                          <a:latin typeface="+mn-lt"/>
                          <a:ea typeface="Times New Roman" panose="02020603050405020304" pitchFamily="18" charset="0"/>
                          <a:cs typeface="Times New Roman" panose="02020603050405020304" pitchFamily="18" charset="0"/>
                        </a:rPr>
                        <a:t>(G/M)</a:t>
                      </a:r>
                      <a:endParaRPr lang="en-US" sz="1000" b="0" dirty="0">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EAF1DD"/>
                    </a:solidFill>
                  </a:tcPr>
                </a:tc>
                <a:tc>
                  <a:txBody>
                    <a:bodyPr/>
                    <a:lstStyle/>
                    <a:p>
                      <a:pPr algn="ctr" hangingPunct="0">
                        <a:spcAft>
                          <a:spcPts val="0"/>
                        </a:spcAft>
                      </a:pPr>
                      <a:r>
                        <a:rPr lang="en-US" sz="1000" b="0" dirty="0">
                          <a:effectLst/>
                          <a:latin typeface="+mn-lt"/>
                          <a:ea typeface="Times New Roman" panose="02020603050405020304" pitchFamily="18" charset="0"/>
                          <a:cs typeface="Times New Roman" panose="02020603050405020304" pitchFamily="18" charset="0"/>
                        </a:rPr>
                        <a:t> BBQ Quorn Pieces (G)</a:t>
                      </a:r>
                    </a:p>
                    <a:p>
                      <a:pPr algn="ctr" hangingPunct="0">
                        <a:spcAft>
                          <a:spcPts val="0"/>
                        </a:spcAft>
                      </a:pPr>
                      <a:endParaRPr lang="en-US" sz="1000" b="0" dirty="0">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EAF1DD"/>
                    </a:solidFill>
                  </a:tcPr>
                </a:tc>
                <a:tc>
                  <a:txBody>
                    <a:bodyPr/>
                    <a:lstStyle/>
                    <a:p>
                      <a:pPr algn="ctr" hangingPunct="0">
                        <a:spcAft>
                          <a:spcPts val="0"/>
                        </a:spcAft>
                      </a:pPr>
                      <a:r>
                        <a:rPr lang="en-US" sz="1000" b="0" dirty="0">
                          <a:effectLst/>
                          <a:latin typeface="+mn-lt"/>
                          <a:ea typeface="Times New Roman" panose="02020603050405020304" pitchFamily="18" charset="0"/>
                          <a:cs typeface="Times New Roman" panose="02020603050405020304" pitchFamily="18" charset="0"/>
                        </a:rPr>
                        <a:t> Roasted Vegetable</a:t>
                      </a:r>
                    </a:p>
                    <a:p>
                      <a:pPr algn="ctr" hangingPunct="0">
                        <a:spcAft>
                          <a:spcPts val="0"/>
                        </a:spcAft>
                      </a:pPr>
                      <a:r>
                        <a:rPr lang="en-US" sz="1000" b="0" dirty="0">
                          <a:effectLst/>
                          <a:latin typeface="+mn-lt"/>
                          <a:ea typeface="Times New Roman" panose="02020603050405020304" pitchFamily="18" charset="0"/>
                          <a:cs typeface="Times New Roman" panose="02020603050405020304" pitchFamily="18" charset="0"/>
                        </a:rPr>
                        <a:t>Lasagne (G/M)</a:t>
                      </a:r>
                    </a:p>
                    <a:p>
                      <a:pPr algn="ctr" hangingPunct="0">
                        <a:spcAft>
                          <a:spcPts val="0"/>
                        </a:spcAft>
                      </a:pPr>
                      <a:endParaRPr lang="en-US" sz="1000" b="0" dirty="0">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EAF1DD"/>
                    </a:solidFill>
                  </a:tcPr>
                </a:tc>
                <a:tc>
                  <a:txBody>
                    <a:bodyPr/>
                    <a:lstStyle/>
                    <a:p>
                      <a:pPr marL="0" marR="0" lvl="0" indent="0" algn="ctr" defTabSz="914400" rtl="0" eaLnBrk="1" fontAlgn="auto" latinLnBrk="0" hangingPunct="0">
                        <a:lnSpc>
                          <a:spcPct val="100000"/>
                        </a:lnSpc>
                        <a:spcBef>
                          <a:spcPts val="0"/>
                        </a:spcBef>
                        <a:spcAft>
                          <a:spcPts val="0"/>
                        </a:spcAft>
                        <a:buClrTx/>
                        <a:buSzTx/>
                        <a:buFontTx/>
                        <a:buNone/>
                        <a:tabLst/>
                        <a:defRPr/>
                      </a:pPr>
                      <a:r>
                        <a:rPr lang="en-US" sz="1000">
                          <a:effectLst/>
                          <a:latin typeface="+mn-lt"/>
                          <a:ea typeface="Times New Roman" panose="02020603050405020304" pitchFamily="18" charset="0"/>
                          <a:cs typeface="Times New Roman" panose="02020603050405020304" pitchFamily="18" charset="0"/>
                        </a:rPr>
                        <a:t>Quorn Fillet  (G)</a:t>
                      </a:r>
                    </a:p>
                    <a:p>
                      <a:pPr algn="ctr" hangingPunct="0">
                        <a:spcAft>
                          <a:spcPts val="0"/>
                        </a:spcAft>
                      </a:pPr>
                      <a:r>
                        <a:rPr lang="en-US" sz="1000" b="0">
                          <a:effectLst/>
                          <a:latin typeface="+mn-lt"/>
                          <a:ea typeface="Times New Roman" panose="02020603050405020304" pitchFamily="18" charset="0"/>
                          <a:cs typeface="Times New Roman" panose="02020603050405020304" pitchFamily="18" charset="0"/>
                        </a:rPr>
                        <a:t> </a:t>
                      </a:r>
                      <a:endParaRPr lang="en-US" sz="1000" b="0" dirty="0">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EAF1DD"/>
                    </a:solidFill>
                  </a:tcPr>
                </a:tc>
                <a:tc>
                  <a:txBody>
                    <a:bodyPr/>
                    <a:lstStyle/>
                    <a:p>
                      <a:pPr algn="ctr" hangingPunct="0">
                        <a:spcAft>
                          <a:spcPts val="0"/>
                        </a:spcAft>
                      </a:pPr>
                      <a:r>
                        <a:rPr lang="en-US" sz="1000" b="0" dirty="0">
                          <a:effectLst/>
                          <a:latin typeface="+mn-lt"/>
                          <a:ea typeface="Times New Roman" panose="02020603050405020304" pitchFamily="18" charset="0"/>
                          <a:cs typeface="Times New Roman" panose="02020603050405020304" pitchFamily="18" charset="0"/>
                        </a:rPr>
                        <a:t>Sweet Potato &amp;</a:t>
                      </a:r>
                      <a:r>
                        <a:rPr lang="en-US" sz="1000" b="0" baseline="0" dirty="0">
                          <a:effectLst/>
                          <a:latin typeface="+mn-lt"/>
                          <a:ea typeface="Times New Roman" panose="02020603050405020304" pitchFamily="18" charset="0"/>
                          <a:cs typeface="Times New Roman" panose="02020603050405020304" pitchFamily="18" charset="0"/>
                        </a:rPr>
                        <a:t> Red Pepper Curry</a:t>
                      </a:r>
                    </a:p>
                    <a:p>
                      <a:pPr algn="ctr" hangingPunct="0">
                        <a:spcAft>
                          <a:spcPts val="0"/>
                        </a:spcAft>
                      </a:pPr>
                      <a:r>
                        <a:rPr lang="en-US" sz="1000" b="0" dirty="0">
                          <a:effectLst/>
                          <a:latin typeface="+mn-lt"/>
                          <a:ea typeface="Times New Roman" panose="02020603050405020304" pitchFamily="18" charset="0"/>
                          <a:cs typeface="Times New Roman" panose="02020603050405020304" pitchFamily="18" charset="0"/>
                        </a:rPr>
                        <a:t>Naan Bread (G)</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EAF1DD"/>
                    </a:solidFill>
                  </a:tcPr>
                </a:tc>
                <a:extLst>
                  <a:ext uri="{0D108BD9-81ED-4DB2-BD59-A6C34878D82A}">
                    <a16:rowId xmlns:a16="http://schemas.microsoft.com/office/drawing/2014/main" val="1448348834"/>
                  </a:ext>
                </a:extLst>
              </a:tr>
              <a:tr h="643267">
                <a:tc>
                  <a:txBody>
                    <a:bodyPr/>
                    <a:lstStyle/>
                    <a:p>
                      <a:pPr algn="l" hangingPunct="0">
                        <a:spcAft>
                          <a:spcPts val="0"/>
                        </a:spcAft>
                      </a:pPr>
                      <a:r>
                        <a:rPr lang="en-US" sz="1000" b="0" dirty="0">
                          <a:solidFill>
                            <a:srgbClr val="FFFFFF"/>
                          </a:solidFill>
                          <a:effectLst/>
                          <a:latin typeface="+mn-lt"/>
                          <a:ea typeface="Times New Roman" panose="02020603050405020304" pitchFamily="18" charset="0"/>
                          <a:cs typeface="Times New Roman" panose="02020603050405020304" pitchFamily="18" charset="0"/>
                        </a:rPr>
                        <a:t>JACKET POTATO</a:t>
                      </a:r>
                      <a:endParaRPr lang="en-GB" sz="1000" b="0" dirty="0">
                        <a:effectLst/>
                        <a:latin typeface="+mn-lt"/>
                        <a:ea typeface="Times New Roman" panose="02020603050405020304" pitchFamily="18" charset="0"/>
                        <a:cs typeface="Times New Roman" panose="02020603050405020304" pitchFamily="18" charset="0"/>
                      </a:endParaRPr>
                    </a:p>
                  </a:txBody>
                  <a:tcPr marL="26533" marR="26533" marT="26533" marB="26533"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E6A41E"/>
                    </a:solidFill>
                  </a:tcPr>
                </a:tc>
                <a:tc>
                  <a:txBody>
                    <a:bodyPr/>
                    <a:lstStyle/>
                    <a:p>
                      <a:pPr algn="ctr" hangingPunct="0">
                        <a:spcAft>
                          <a:spcPts val="0"/>
                        </a:spcAft>
                      </a:pPr>
                      <a:r>
                        <a:rPr lang="en-US" sz="1000" b="0" dirty="0">
                          <a:solidFill>
                            <a:srgbClr val="0D0D0D"/>
                          </a:solidFill>
                          <a:effectLst/>
                          <a:latin typeface="+mn-lt"/>
                          <a:ea typeface="Times New Roman" panose="02020603050405020304" pitchFamily="18" charset="0"/>
                          <a:cs typeface="Times New Roman" panose="02020603050405020304" pitchFamily="18" charset="0"/>
                        </a:rPr>
                        <a:t> Jacket Potato</a:t>
                      </a:r>
                      <a:endParaRPr lang="en-US" sz="1000" b="0" dirty="0">
                        <a:effectLst/>
                        <a:latin typeface="+mn-lt"/>
                        <a:ea typeface="Times New Roman" panose="02020603050405020304" pitchFamily="18" charset="0"/>
                        <a:cs typeface="Times New Roman" panose="02020603050405020304" pitchFamily="18" charset="0"/>
                      </a:endParaRPr>
                    </a:p>
                    <a:p>
                      <a:pPr algn="ctr" hangingPunct="0">
                        <a:spcAft>
                          <a:spcPts val="0"/>
                        </a:spcAft>
                      </a:pPr>
                      <a:r>
                        <a:rPr lang="en-US" sz="1000" b="0" dirty="0">
                          <a:solidFill>
                            <a:srgbClr val="0D0D0D"/>
                          </a:solidFill>
                          <a:effectLst/>
                          <a:latin typeface="+mn-lt"/>
                          <a:ea typeface="Times New Roman" panose="02020603050405020304" pitchFamily="18" charset="0"/>
                          <a:cs typeface="Times New Roman" panose="02020603050405020304" pitchFamily="18" charset="0"/>
                        </a:rPr>
                        <a:t>Cheese/Beans/Tuna</a:t>
                      </a:r>
                      <a:endParaRPr lang="en-US" sz="1000" b="0" dirty="0">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7E7C2"/>
                    </a:solidFill>
                  </a:tcPr>
                </a:tc>
                <a:tc>
                  <a:txBody>
                    <a:bodyPr/>
                    <a:lstStyle/>
                    <a:p>
                      <a:pPr algn="ctr" hangingPunct="0">
                        <a:spcAft>
                          <a:spcPts val="0"/>
                        </a:spcAft>
                      </a:pPr>
                      <a:r>
                        <a:rPr lang="en-US" sz="1000" b="0" dirty="0">
                          <a:solidFill>
                            <a:srgbClr val="0D0D0D"/>
                          </a:solidFill>
                          <a:effectLst/>
                          <a:latin typeface="+mn-lt"/>
                          <a:ea typeface="Times New Roman" panose="02020603050405020304" pitchFamily="18" charset="0"/>
                          <a:cs typeface="Times New Roman" panose="02020603050405020304" pitchFamily="18" charset="0"/>
                        </a:rPr>
                        <a:t> Jacket Potato</a:t>
                      </a:r>
                      <a:endParaRPr lang="en-US" sz="1000" b="0" dirty="0">
                        <a:effectLst/>
                        <a:latin typeface="+mn-lt"/>
                        <a:ea typeface="Times New Roman" panose="02020603050405020304" pitchFamily="18" charset="0"/>
                        <a:cs typeface="Times New Roman" panose="02020603050405020304" pitchFamily="18" charset="0"/>
                      </a:endParaRPr>
                    </a:p>
                    <a:p>
                      <a:pPr algn="ctr" hangingPunct="0">
                        <a:spcAft>
                          <a:spcPts val="0"/>
                        </a:spcAft>
                      </a:pPr>
                      <a:r>
                        <a:rPr lang="en-US" sz="1000" b="0" dirty="0">
                          <a:solidFill>
                            <a:srgbClr val="0D0D0D"/>
                          </a:solidFill>
                          <a:effectLst/>
                          <a:latin typeface="+mn-lt"/>
                          <a:ea typeface="Times New Roman" panose="02020603050405020304" pitchFamily="18" charset="0"/>
                          <a:cs typeface="Times New Roman" panose="02020603050405020304" pitchFamily="18" charset="0"/>
                        </a:rPr>
                        <a:t>Cheese/Beans/Tuna</a:t>
                      </a:r>
                      <a:endParaRPr lang="en-US" sz="1000" b="0" dirty="0">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7E7C2"/>
                    </a:solidFill>
                  </a:tcPr>
                </a:tc>
                <a:tc>
                  <a:txBody>
                    <a:bodyPr/>
                    <a:lstStyle/>
                    <a:p>
                      <a:pPr algn="ctr" hangingPunct="0">
                        <a:spcAft>
                          <a:spcPts val="0"/>
                        </a:spcAft>
                      </a:pPr>
                      <a:r>
                        <a:rPr lang="en-US" sz="1000" b="0" dirty="0">
                          <a:solidFill>
                            <a:srgbClr val="0D0D0D"/>
                          </a:solidFill>
                          <a:effectLst/>
                          <a:latin typeface="+mn-lt"/>
                          <a:ea typeface="Times New Roman" panose="02020603050405020304" pitchFamily="18" charset="0"/>
                          <a:cs typeface="Times New Roman" panose="02020603050405020304" pitchFamily="18" charset="0"/>
                        </a:rPr>
                        <a:t> Jacket Potato</a:t>
                      </a:r>
                      <a:endParaRPr lang="en-US" sz="1000" b="0" dirty="0">
                        <a:effectLst/>
                        <a:latin typeface="+mn-lt"/>
                        <a:ea typeface="Times New Roman" panose="02020603050405020304" pitchFamily="18" charset="0"/>
                        <a:cs typeface="Times New Roman" panose="02020603050405020304" pitchFamily="18" charset="0"/>
                      </a:endParaRPr>
                    </a:p>
                    <a:p>
                      <a:pPr algn="ctr" hangingPunct="0">
                        <a:spcAft>
                          <a:spcPts val="0"/>
                        </a:spcAft>
                      </a:pPr>
                      <a:r>
                        <a:rPr lang="en-US" sz="1000" b="0" dirty="0">
                          <a:solidFill>
                            <a:srgbClr val="0D0D0D"/>
                          </a:solidFill>
                          <a:effectLst/>
                          <a:latin typeface="+mn-lt"/>
                          <a:ea typeface="Times New Roman" panose="02020603050405020304" pitchFamily="18" charset="0"/>
                          <a:cs typeface="Times New Roman" panose="02020603050405020304" pitchFamily="18" charset="0"/>
                        </a:rPr>
                        <a:t>Cheese/Beans/Tuna</a:t>
                      </a:r>
                      <a:endParaRPr lang="en-US" sz="1000" b="0" dirty="0">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7E7C2"/>
                    </a:solidFill>
                  </a:tcPr>
                </a:tc>
                <a:tc>
                  <a:txBody>
                    <a:bodyPr/>
                    <a:lstStyle/>
                    <a:p>
                      <a:pPr algn="ctr" hangingPunct="0">
                        <a:spcAft>
                          <a:spcPts val="0"/>
                        </a:spcAft>
                      </a:pPr>
                      <a:r>
                        <a:rPr lang="en-US" sz="1000" b="0" dirty="0">
                          <a:solidFill>
                            <a:srgbClr val="0D0D0D"/>
                          </a:solidFill>
                          <a:effectLst/>
                          <a:latin typeface="+mn-lt"/>
                          <a:ea typeface="Times New Roman" panose="02020603050405020304" pitchFamily="18" charset="0"/>
                          <a:cs typeface="Times New Roman" panose="02020603050405020304" pitchFamily="18" charset="0"/>
                        </a:rPr>
                        <a:t> Jacket Potato</a:t>
                      </a:r>
                      <a:endParaRPr lang="en-US" sz="1000" b="0" dirty="0">
                        <a:effectLst/>
                        <a:latin typeface="+mn-lt"/>
                        <a:ea typeface="Times New Roman" panose="02020603050405020304" pitchFamily="18" charset="0"/>
                        <a:cs typeface="Times New Roman" panose="02020603050405020304" pitchFamily="18" charset="0"/>
                      </a:endParaRPr>
                    </a:p>
                    <a:p>
                      <a:pPr algn="ctr" hangingPunct="0">
                        <a:spcAft>
                          <a:spcPts val="0"/>
                        </a:spcAft>
                      </a:pPr>
                      <a:r>
                        <a:rPr lang="en-US" sz="1000" b="0" dirty="0">
                          <a:solidFill>
                            <a:srgbClr val="0D0D0D"/>
                          </a:solidFill>
                          <a:effectLst/>
                          <a:latin typeface="+mn-lt"/>
                          <a:ea typeface="Times New Roman" panose="02020603050405020304" pitchFamily="18" charset="0"/>
                          <a:cs typeface="Times New Roman" panose="02020603050405020304" pitchFamily="18" charset="0"/>
                        </a:rPr>
                        <a:t>Cheese/Beans/Tuna</a:t>
                      </a:r>
                      <a:endParaRPr lang="en-US" sz="1000" b="0" dirty="0">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7E7C2"/>
                    </a:solidFill>
                  </a:tcPr>
                </a:tc>
                <a:tc>
                  <a:txBody>
                    <a:bodyPr/>
                    <a:lstStyle/>
                    <a:p>
                      <a:pPr algn="ctr" hangingPunct="0">
                        <a:spcAft>
                          <a:spcPts val="0"/>
                        </a:spcAft>
                      </a:pPr>
                      <a:r>
                        <a:rPr lang="en-US" sz="1000" b="0" dirty="0">
                          <a:solidFill>
                            <a:srgbClr val="0D0D0D"/>
                          </a:solidFill>
                          <a:effectLst/>
                          <a:latin typeface="+mn-lt"/>
                          <a:ea typeface="Times New Roman" panose="02020603050405020304" pitchFamily="18" charset="0"/>
                          <a:cs typeface="Times New Roman" panose="02020603050405020304" pitchFamily="18" charset="0"/>
                        </a:rPr>
                        <a:t> Jacket Potato</a:t>
                      </a:r>
                      <a:endParaRPr lang="en-US" sz="1000" b="0" dirty="0">
                        <a:effectLst/>
                        <a:latin typeface="+mn-lt"/>
                        <a:ea typeface="Times New Roman" panose="02020603050405020304" pitchFamily="18" charset="0"/>
                        <a:cs typeface="Times New Roman" panose="02020603050405020304" pitchFamily="18" charset="0"/>
                      </a:endParaRPr>
                    </a:p>
                    <a:p>
                      <a:pPr algn="ctr" hangingPunct="0">
                        <a:spcAft>
                          <a:spcPts val="0"/>
                        </a:spcAft>
                      </a:pPr>
                      <a:r>
                        <a:rPr lang="en-US" sz="1000" b="0" dirty="0">
                          <a:solidFill>
                            <a:srgbClr val="0D0D0D"/>
                          </a:solidFill>
                          <a:effectLst/>
                          <a:latin typeface="+mn-lt"/>
                          <a:ea typeface="Times New Roman" panose="02020603050405020304" pitchFamily="18" charset="0"/>
                          <a:cs typeface="Times New Roman" panose="02020603050405020304" pitchFamily="18" charset="0"/>
                        </a:rPr>
                        <a:t>Cheese/Beans/Tuna</a:t>
                      </a:r>
                      <a:endParaRPr lang="en-US" sz="1000" b="0" dirty="0">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7E7C2"/>
                    </a:solidFill>
                  </a:tcPr>
                </a:tc>
                <a:extLst>
                  <a:ext uri="{0D108BD9-81ED-4DB2-BD59-A6C34878D82A}">
                    <a16:rowId xmlns:a16="http://schemas.microsoft.com/office/drawing/2014/main" val="2611367203"/>
                  </a:ext>
                </a:extLst>
              </a:tr>
              <a:tr h="672563">
                <a:tc>
                  <a:txBody>
                    <a:bodyPr/>
                    <a:lstStyle/>
                    <a:p>
                      <a:pPr algn="l" hangingPunct="0">
                        <a:spcAft>
                          <a:spcPts val="0"/>
                        </a:spcAft>
                      </a:pPr>
                      <a:r>
                        <a:rPr lang="en-US" sz="1000" b="0">
                          <a:solidFill>
                            <a:srgbClr val="008000"/>
                          </a:solidFill>
                          <a:effectLst/>
                          <a:latin typeface="+mn-lt"/>
                          <a:ea typeface="Times New Roman" panose="02020603050405020304" pitchFamily="18" charset="0"/>
                          <a:cs typeface="Times New Roman" panose="02020603050405020304" pitchFamily="18" charset="0"/>
                        </a:rPr>
                        <a:t>SIDE DISH</a:t>
                      </a:r>
                      <a:endParaRPr lang="en-GB" sz="1000" b="0">
                        <a:effectLst/>
                        <a:latin typeface="+mn-lt"/>
                        <a:ea typeface="Times New Roman" panose="02020603050405020304" pitchFamily="18" charset="0"/>
                        <a:cs typeface="Times New Roman" panose="02020603050405020304" pitchFamily="18" charset="0"/>
                      </a:endParaRPr>
                    </a:p>
                  </a:txBody>
                  <a:tcPr marL="26533" marR="26533" marT="26533" marB="26533"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FFFFF"/>
                    </a:solidFill>
                  </a:tcPr>
                </a:tc>
                <a:tc>
                  <a:txBody>
                    <a:bodyPr/>
                    <a:lstStyle/>
                    <a:p>
                      <a:pPr algn="ctr" hangingPunct="0">
                        <a:spcAft>
                          <a:spcPts val="0"/>
                        </a:spcAft>
                      </a:pPr>
                      <a:r>
                        <a:rPr lang="en-US" sz="1000" b="0" dirty="0">
                          <a:effectLst/>
                          <a:latin typeface="+mn-lt"/>
                          <a:ea typeface="Times New Roman" panose="02020603050405020304" pitchFamily="18" charset="0"/>
                          <a:cs typeface="Times New Roman" panose="02020603050405020304" pitchFamily="18" charset="0"/>
                        </a:rPr>
                        <a:t> Grated Carrot </a:t>
                      </a:r>
                    </a:p>
                    <a:p>
                      <a:pPr algn="ctr" hangingPunct="0">
                        <a:spcAft>
                          <a:spcPts val="0"/>
                        </a:spcAft>
                      </a:pPr>
                      <a:r>
                        <a:rPr lang="en-US" sz="1000" b="0" dirty="0">
                          <a:effectLst/>
                          <a:latin typeface="+mn-lt"/>
                          <a:ea typeface="Times New Roman" panose="02020603050405020304" pitchFamily="18" charset="0"/>
                          <a:cs typeface="Times New Roman" panose="02020603050405020304" pitchFamily="18" charset="0"/>
                        </a:rPr>
                        <a:t>Cucumber Sticks</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hangingPunct="0">
                        <a:spcAft>
                          <a:spcPts val="0"/>
                        </a:spcAft>
                      </a:pPr>
                      <a:r>
                        <a:rPr lang="en-US" sz="1000" b="0" dirty="0">
                          <a:effectLst/>
                          <a:latin typeface="+mn-lt"/>
                          <a:ea typeface="Times New Roman" panose="02020603050405020304" pitchFamily="18" charset="0"/>
                          <a:cs typeface="Times New Roman" panose="02020603050405020304" pitchFamily="18" charset="0"/>
                        </a:rPr>
                        <a:t>Rice</a:t>
                      </a:r>
                      <a:r>
                        <a:rPr lang="en-US" sz="1000" b="0" baseline="0" dirty="0">
                          <a:effectLst/>
                          <a:latin typeface="+mn-lt"/>
                          <a:ea typeface="Times New Roman" panose="02020603050405020304" pitchFamily="18" charset="0"/>
                          <a:cs typeface="Times New Roman" panose="02020603050405020304" pitchFamily="18" charset="0"/>
                        </a:rPr>
                        <a:t> </a:t>
                      </a:r>
                    </a:p>
                    <a:p>
                      <a:pPr algn="ctr" hangingPunct="0">
                        <a:spcAft>
                          <a:spcPts val="0"/>
                        </a:spcAft>
                      </a:pPr>
                      <a:r>
                        <a:rPr lang="en-US" sz="1000" b="0" baseline="0" dirty="0">
                          <a:effectLst/>
                          <a:latin typeface="+mn-lt"/>
                          <a:ea typeface="Times New Roman" panose="02020603050405020304" pitchFamily="18" charset="0"/>
                          <a:cs typeface="Times New Roman" panose="02020603050405020304" pitchFamily="18" charset="0"/>
                        </a:rPr>
                        <a:t>Sweetcorn </a:t>
                      </a:r>
                    </a:p>
                    <a:p>
                      <a:pPr algn="ctr" hangingPunct="0">
                        <a:spcAft>
                          <a:spcPts val="0"/>
                        </a:spcAft>
                      </a:pPr>
                      <a:r>
                        <a:rPr lang="en-US" sz="1000" b="0" baseline="0" dirty="0">
                          <a:effectLst/>
                          <a:latin typeface="+mn-lt"/>
                          <a:ea typeface="Times New Roman" panose="02020603050405020304" pitchFamily="18" charset="0"/>
                          <a:cs typeface="Times New Roman" panose="02020603050405020304" pitchFamily="18" charset="0"/>
                        </a:rPr>
                        <a:t>Seasonal Salad</a:t>
                      </a:r>
                      <a:endParaRPr lang="en-US" sz="1000" b="0" dirty="0">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hangingPunct="0">
                        <a:spcAft>
                          <a:spcPts val="0"/>
                        </a:spcAft>
                      </a:pPr>
                      <a:r>
                        <a:rPr lang="en-US" sz="1000" b="0" dirty="0">
                          <a:effectLst/>
                          <a:latin typeface="+mn-lt"/>
                          <a:ea typeface="Times New Roman" panose="02020603050405020304" pitchFamily="18" charset="0"/>
                          <a:cs typeface="Times New Roman" panose="02020603050405020304" pitchFamily="18" charset="0"/>
                        </a:rPr>
                        <a:t>Seasonal</a:t>
                      </a:r>
                      <a:r>
                        <a:rPr lang="en-US" sz="1000" b="0" baseline="0" dirty="0">
                          <a:effectLst/>
                          <a:latin typeface="+mn-lt"/>
                          <a:ea typeface="Times New Roman" panose="02020603050405020304" pitchFamily="18" charset="0"/>
                          <a:cs typeface="Times New Roman" panose="02020603050405020304" pitchFamily="18" charset="0"/>
                        </a:rPr>
                        <a:t> Salad or </a:t>
                      </a:r>
                    </a:p>
                    <a:p>
                      <a:pPr algn="ctr" hangingPunct="0">
                        <a:spcAft>
                          <a:spcPts val="0"/>
                        </a:spcAft>
                      </a:pPr>
                      <a:r>
                        <a:rPr lang="en-US" sz="1000" b="0" baseline="0" dirty="0">
                          <a:effectLst/>
                          <a:latin typeface="+mn-lt"/>
                          <a:ea typeface="Times New Roman" panose="02020603050405020304" pitchFamily="18" charset="0"/>
                          <a:cs typeface="Times New Roman" panose="02020603050405020304" pitchFamily="18" charset="0"/>
                        </a:rPr>
                        <a:t>Seasonal Vegetables</a:t>
                      </a:r>
                    </a:p>
                    <a:p>
                      <a:pPr algn="ctr" hangingPunct="0">
                        <a:spcAft>
                          <a:spcPts val="0"/>
                        </a:spcAft>
                      </a:pPr>
                      <a:r>
                        <a:rPr lang="en-US" sz="1000" b="0" baseline="0" dirty="0">
                          <a:effectLst/>
                          <a:latin typeface="+mn-lt"/>
                          <a:ea typeface="Times New Roman" panose="02020603050405020304" pitchFamily="18" charset="0"/>
                          <a:cs typeface="Times New Roman" panose="02020603050405020304" pitchFamily="18" charset="0"/>
                        </a:rPr>
                        <a:t>Garlic bread (G)</a:t>
                      </a:r>
                      <a:endParaRPr lang="en-US" sz="1000" b="0" dirty="0">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hangingPunct="0">
                        <a:spcAft>
                          <a:spcPts val="0"/>
                        </a:spcAft>
                      </a:pPr>
                      <a:r>
                        <a:rPr lang="en-US" sz="1000" b="0" dirty="0">
                          <a:effectLst/>
                          <a:latin typeface="+mn-lt"/>
                          <a:ea typeface="Times New Roman" panose="02020603050405020304" pitchFamily="18" charset="0"/>
                          <a:cs typeface="Times New Roman" panose="02020603050405020304" pitchFamily="18" charset="0"/>
                        </a:rPr>
                        <a:t> Seasonal</a:t>
                      </a:r>
                      <a:r>
                        <a:rPr lang="en-US" sz="1000" b="0" baseline="0" dirty="0">
                          <a:effectLst/>
                          <a:latin typeface="+mn-lt"/>
                          <a:ea typeface="Times New Roman" panose="02020603050405020304" pitchFamily="18" charset="0"/>
                          <a:cs typeface="Times New Roman" panose="02020603050405020304" pitchFamily="18" charset="0"/>
                        </a:rPr>
                        <a:t> Vegetables</a:t>
                      </a:r>
                    </a:p>
                    <a:p>
                      <a:pPr algn="ctr" hangingPunct="0">
                        <a:spcAft>
                          <a:spcPts val="0"/>
                        </a:spcAft>
                      </a:pPr>
                      <a:r>
                        <a:rPr lang="en-US" sz="1000" b="0" baseline="0" dirty="0">
                          <a:effectLst/>
                          <a:latin typeface="+mn-lt"/>
                          <a:ea typeface="Times New Roman" panose="02020603050405020304" pitchFamily="18" charset="0"/>
                          <a:cs typeface="Times New Roman" panose="02020603050405020304" pitchFamily="18" charset="0"/>
                        </a:rPr>
                        <a:t>Roast potatoes</a:t>
                      </a:r>
                    </a:p>
                    <a:p>
                      <a:pPr algn="ctr" hangingPunct="0">
                        <a:spcAft>
                          <a:spcPts val="0"/>
                        </a:spcAft>
                      </a:pPr>
                      <a:r>
                        <a:rPr lang="en-US" sz="1000" b="0" baseline="0" dirty="0">
                          <a:effectLst/>
                          <a:latin typeface="+mn-lt"/>
                          <a:ea typeface="Times New Roman" panose="02020603050405020304" pitchFamily="18" charset="0"/>
                          <a:cs typeface="Times New Roman" panose="02020603050405020304" pitchFamily="18" charset="0"/>
                        </a:rPr>
                        <a:t>Stuffing (G)</a:t>
                      </a:r>
                      <a:endParaRPr lang="en-US" sz="1000" b="0" dirty="0">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hangingPunct="0">
                        <a:spcAft>
                          <a:spcPts val="0"/>
                        </a:spcAft>
                      </a:pPr>
                      <a:r>
                        <a:rPr lang="en-US" sz="1000" b="0" dirty="0">
                          <a:effectLst/>
                          <a:latin typeface="+mn-lt"/>
                          <a:ea typeface="Times New Roman" panose="02020603050405020304" pitchFamily="18" charset="0"/>
                          <a:cs typeface="Times New Roman" panose="02020603050405020304" pitchFamily="18" charset="0"/>
                        </a:rPr>
                        <a:t> Chips</a:t>
                      </a:r>
                    </a:p>
                    <a:p>
                      <a:pPr algn="ctr" hangingPunct="0">
                        <a:spcAft>
                          <a:spcPts val="0"/>
                        </a:spcAft>
                      </a:pPr>
                      <a:r>
                        <a:rPr lang="en-US" sz="1000" b="0" dirty="0">
                          <a:effectLst/>
                          <a:latin typeface="+mn-lt"/>
                          <a:ea typeface="Times New Roman" panose="02020603050405020304" pitchFamily="18" charset="0"/>
                          <a:cs typeface="Times New Roman" panose="02020603050405020304" pitchFamily="18" charset="0"/>
                        </a:rPr>
                        <a:t>Peas or Beans</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3421207138"/>
                  </a:ext>
                </a:extLst>
              </a:tr>
              <a:tr h="522270">
                <a:tc>
                  <a:txBody>
                    <a:bodyPr/>
                    <a:lstStyle/>
                    <a:p>
                      <a:pPr algn="l" hangingPunct="0">
                        <a:spcAft>
                          <a:spcPts val="0"/>
                        </a:spcAft>
                      </a:pPr>
                      <a:r>
                        <a:rPr lang="en-US" sz="1000" b="0">
                          <a:solidFill>
                            <a:srgbClr val="FFFFFF"/>
                          </a:solidFill>
                          <a:effectLst/>
                          <a:latin typeface="+mn-lt"/>
                          <a:ea typeface="Times New Roman" panose="02020603050405020304" pitchFamily="18" charset="0"/>
                          <a:cs typeface="Times New Roman" panose="02020603050405020304" pitchFamily="18" charset="0"/>
                        </a:rPr>
                        <a:t>SANDWICH</a:t>
                      </a:r>
                      <a:endParaRPr lang="en-GB" sz="1000" b="0">
                        <a:effectLst/>
                        <a:latin typeface="+mn-lt"/>
                        <a:ea typeface="Times New Roman" panose="02020603050405020304" pitchFamily="18" charset="0"/>
                        <a:cs typeface="Times New Roman" panose="02020603050405020304" pitchFamily="18" charset="0"/>
                      </a:endParaRPr>
                    </a:p>
                  </a:txBody>
                  <a:tcPr marL="26533" marR="26533" marT="26533" marB="26533"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E47933"/>
                    </a:solidFill>
                  </a:tcPr>
                </a:tc>
                <a:tc>
                  <a:txBody>
                    <a:bodyPr/>
                    <a:lstStyle/>
                    <a:p>
                      <a:pPr algn="ctr" hangingPunct="0">
                        <a:spcAft>
                          <a:spcPts val="0"/>
                        </a:spcAft>
                      </a:pPr>
                      <a:r>
                        <a:rPr lang="en-US" sz="1000" b="0" dirty="0">
                          <a:effectLst/>
                          <a:latin typeface="+mn-lt"/>
                          <a:ea typeface="Times New Roman" panose="02020603050405020304" pitchFamily="18" charset="0"/>
                          <a:cs typeface="Times New Roman" panose="02020603050405020304" pitchFamily="18" charset="0"/>
                        </a:rPr>
                        <a:t> Egg Mayonnaise Sandwich (G\E)</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DE9D9"/>
                    </a:solidFill>
                  </a:tcPr>
                </a:tc>
                <a:tc>
                  <a:txBody>
                    <a:bodyPr/>
                    <a:lstStyle/>
                    <a:p>
                      <a:pPr algn="ctr" hangingPunct="0">
                        <a:spcAft>
                          <a:spcPts val="0"/>
                        </a:spcAft>
                      </a:pPr>
                      <a:r>
                        <a:rPr lang="en-US" sz="1000" b="0" dirty="0">
                          <a:effectLst/>
                          <a:latin typeface="+mn-lt"/>
                          <a:ea typeface="Times New Roman" panose="02020603050405020304" pitchFamily="18" charset="0"/>
                          <a:cs typeface="Times New Roman" panose="02020603050405020304" pitchFamily="18" charset="0"/>
                        </a:rPr>
                        <a:t> Ham</a:t>
                      </a:r>
                      <a:r>
                        <a:rPr lang="en-US" sz="1000" b="0" baseline="0" dirty="0">
                          <a:effectLst/>
                          <a:latin typeface="+mn-lt"/>
                          <a:ea typeface="Times New Roman" panose="02020603050405020304" pitchFamily="18" charset="0"/>
                          <a:cs typeface="Times New Roman" panose="02020603050405020304" pitchFamily="18" charset="0"/>
                        </a:rPr>
                        <a:t> Sandwich </a:t>
                      </a:r>
                    </a:p>
                    <a:p>
                      <a:pPr algn="ctr" hangingPunct="0">
                        <a:spcAft>
                          <a:spcPts val="0"/>
                        </a:spcAft>
                      </a:pPr>
                      <a:r>
                        <a:rPr lang="en-US" sz="1000" b="0" baseline="0" dirty="0">
                          <a:effectLst/>
                          <a:latin typeface="+mn-lt"/>
                          <a:ea typeface="Times New Roman" panose="02020603050405020304" pitchFamily="18" charset="0"/>
                          <a:cs typeface="Times New Roman" panose="02020603050405020304" pitchFamily="18" charset="0"/>
                        </a:rPr>
                        <a:t>(G)</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DE9D9"/>
                    </a:solidFill>
                  </a:tcPr>
                </a:tc>
                <a:tc>
                  <a:txBody>
                    <a:bodyPr/>
                    <a:lstStyle/>
                    <a:p>
                      <a:pPr algn="ctr" hangingPunct="0">
                        <a:spcAft>
                          <a:spcPts val="0"/>
                        </a:spcAft>
                      </a:pPr>
                      <a:r>
                        <a:rPr lang="en-US" sz="1000" b="0" dirty="0">
                          <a:effectLst/>
                          <a:latin typeface="+mn-lt"/>
                          <a:ea typeface="Times New Roman" panose="02020603050405020304" pitchFamily="18" charset="0"/>
                          <a:cs typeface="Times New Roman" panose="02020603050405020304" pitchFamily="18" charset="0"/>
                        </a:rPr>
                        <a:t> Tuna</a:t>
                      </a:r>
                      <a:r>
                        <a:rPr lang="en-US" sz="1000" b="0" baseline="0" dirty="0">
                          <a:effectLst/>
                          <a:latin typeface="+mn-lt"/>
                          <a:ea typeface="Times New Roman" panose="02020603050405020304" pitchFamily="18" charset="0"/>
                          <a:cs typeface="Times New Roman" panose="02020603050405020304" pitchFamily="18" charset="0"/>
                        </a:rPr>
                        <a:t> Wrap</a:t>
                      </a:r>
                    </a:p>
                    <a:p>
                      <a:pPr algn="ctr" hangingPunct="0">
                        <a:spcAft>
                          <a:spcPts val="0"/>
                        </a:spcAft>
                      </a:pPr>
                      <a:r>
                        <a:rPr lang="en-US" sz="1000" b="0" baseline="0" dirty="0">
                          <a:effectLst/>
                          <a:latin typeface="+mn-lt"/>
                          <a:ea typeface="Times New Roman" panose="02020603050405020304" pitchFamily="18" charset="0"/>
                          <a:cs typeface="Times New Roman" panose="02020603050405020304" pitchFamily="18" charset="0"/>
                        </a:rPr>
                        <a:t>(G\F\E)</a:t>
                      </a:r>
                      <a:endParaRPr lang="en-US" sz="1000" b="0" dirty="0">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DE9D9"/>
                    </a:solidFill>
                  </a:tcPr>
                </a:tc>
                <a:tc>
                  <a:txBody>
                    <a:bodyPr/>
                    <a:lstStyle/>
                    <a:p>
                      <a:pPr algn="ctr" hangingPunct="0">
                        <a:spcAft>
                          <a:spcPts val="0"/>
                        </a:spcAft>
                      </a:pPr>
                      <a:r>
                        <a:rPr lang="en-US" sz="1000" b="0" dirty="0">
                          <a:effectLst/>
                          <a:latin typeface="+mn-lt"/>
                          <a:ea typeface="Times New Roman" panose="02020603050405020304" pitchFamily="18" charset="0"/>
                          <a:cs typeface="Times New Roman" panose="02020603050405020304" pitchFamily="18" charset="0"/>
                        </a:rPr>
                        <a:t>Cheese Roll</a:t>
                      </a:r>
                    </a:p>
                    <a:p>
                      <a:pPr algn="ctr" hangingPunct="0">
                        <a:spcAft>
                          <a:spcPts val="0"/>
                        </a:spcAft>
                      </a:pPr>
                      <a:r>
                        <a:rPr lang="en-US" sz="1000" b="0" dirty="0">
                          <a:effectLst/>
                          <a:latin typeface="+mn-lt"/>
                          <a:ea typeface="Times New Roman" panose="02020603050405020304" pitchFamily="18" charset="0"/>
                          <a:cs typeface="Times New Roman" panose="02020603050405020304" pitchFamily="18" charset="0"/>
                        </a:rPr>
                        <a:t>(G\M)</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DE9D9"/>
                    </a:solidFill>
                  </a:tcPr>
                </a:tc>
                <a:tc>
                  <a:txBody>
                    <a:bodyPr/>
                    <a:lstStyle/>
                    <a:p>
                      <a:pPr algn="ctr" hangingPunct="0">
                        <a:spcAft>
                          <a:spcPts val="0"/>
                        </a:spcAft>
                      </a:pPr>
                      <a:r>
                        <a:rPr lang="en-US" sz="1000" b="0" dirty="0">
                          <a:effectLst/>
                          <a:latin typeface="+mn-lt"/>
                          <a:ea typeface="Times New Roman" panose="02020603050405020304" pitchFamily="18" charset="0"/>
                          <a:cs typeface="Times New Roman" panose="02020603050405020304" pitchFamily="18" charset="0"/>
                        </a:rPr>
                        <a:t> Chicken &amp; Mayonnaise</a:t>
                      </a:r>
                    </a:p>
                    <a:p>
                      <a:pPr algn="ctr" hangingPunct="0">
                        <a:spcAft>
                          <a:spcPts val="0"/>
                        </a:spcAft>
                      </a:pPr>
                      <a:r>
                        <a:rPr lang="en-US" sz="1000" b="0" dirty="0">
                          <a:effectLst/>
                          <a:latin typeface="+mn-lt"/>
                          <a:ea typeface="Times New Roman" panose="02020603050405020304" pitchFamily="18" charset="0"/>
                          <a:cs typeface="Times New Roman" panose="02020603050405020304" pitchFamily="18" charset="0"/>
                        </a:rPr>
                        <a:t>Wrap (G\E)</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DE9D9"/>
                    </a:solidFill>
                  </a:tcPr>
                </a:tc>
                <a:extLst>
                  <a:ext uri="{0D108BD9-81ED-4DB2-BD59-A6C34878D82A}">
                    <a16:rowId xmlns:a16="http://schemas.microsoft.com/office/drawing/2014/main" val="188942813"/>
                  </a:ext>
                </a:extLst>
              </a:tr>
              <a:tr h="921033">
                <a:tc>
                  <a:txBody>
                    <a:bodyPr/>
                    <a:lstStyle/>
                    <a:p>
                      <a:pPr algn="l" hangingPunct="0">
                        <a:spcAft>
                          <a:spcPts val="0"/>
                        </a:spcAft>
                      </a:pPr>
                      <a:r>
                        <a:rPr lang="en-US" sz="1000" b="0">
                          <a:solidFill>
                            <a:srgbClr val="008000"/>
                          </a:solidFill>
                          <a:effectLst/>
                          <a:latin typeface="+mn-lt"/>
                          <a:ea typeface="Times New Roman" panose="02020603050405020304" pitchFamily="18" charset="0"/>
                          <a:cs typeface="Times New Roman" panose="02020603050405020304" pitchFamily="18" charset="0"/>
                        </a:rPr>
                        <a:t>PUDDING</a:t>
                      </a:r>
                      <a:endParaRPr lang="en-GB" sz="1000" b="0">
                        <a:effectLst/>
                        <a:latin typeface="+mn-lt"/>
                        <a:ea typeface="Times New Roman" panose="02020603050405020304" pitchFamily="18" charset="0"/>
                        <a:cs typeface="Times New Roman" panose="02020603050405020304" pitchFamily="18" charset="0"/>
                      </a:endParaRPr>
                    </a:p>
                  </a:txBody>
                  <a:tcPr marL="26533" marR="26533" marT="26533" marB="26533"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FFFFF"/>
                    </a:solidFill>
                  </a:tcPr>
                </a:tc>
                <a:tc>
                  <a:txBody>
                    <a:bodyPr/>
                    <a:lstStyle/>
                    <a:p>
                      <a:pPr algn="ctr" hangingPunct="0">
                        <a:spcAft>
                          <a:spcPts val="0"/>
                        </a:spcAft>
                      </a:pPr>
                      <a:r>
                        <a:rPr lang="en-US" sz="1000" b="0" dirty="0">
                          <a:effectLst/>
                          <a:latin typeface="+mn-lt"/>
                          <a:ea typeface="Times New Roman" panose="02020603050405020304" pitchFamily="18" charset="0"/>
                          <a:cs typeface="Times New Roman" panose="02020603050405020304" pitchFamily="18" charset="0"/>
                        </a:rPr>
                        <a:t>Apple</a:t>
                      </a:r>
                      <a:r>
                        <a:rPr lang="en-US" sz="1000" b="0" baseline="0" dirty="0">
                          <a:effectLst/>
                          <a:latin typeface="+mn-lt"/>
                          <a:ea typeface="Times New Roman" panose="02020603050405020304" pitchFamily="18" charset="0"/>
                          <a:cs typeface="Times New Roman" panose="02020603050405020304" pitchFamily="18" charset="0"/>
                        </a:rPr>
                        <a:t> &amp; Sultana</a:t>
                      </a:r>
                      <a:r>
                        <a:rPr lang="en-US" sz="1000" b="0" dirty="0">
                          <a:effectLst/>
                          <a:latin typeface="+mn-lt"/>
                          <a:ea typeface="Times New Roman" panose="02020603050405020304" pitchFamily="18" charset="0"/>
                          <a:cs typeface="Times New Roman" panose="02020603050405020304" pitchFamily="18" charset="0"/>
                        </a:rPr>
                        <a:t> Cake </a:t>
                      </a:r>
                    </a:p>
                    <a:p>
                      <a:pPr algn="ctr" hangingPunct="0">
                        <a:spcAft>
                          <a:spcPts val="0"/>
                        </a:spcAft>
                      </a:pPr>
                      <a:r>
                        <a:rPr lang="en-US" sz="1000" b="0" dirty="0">
                          <a:effectLst/>
                          <a:latin typeface="+mn-lt"/>
                          <a:ea typeface="Times New Roman" panose="02020603050405020304" pitchFamily="18" charset="0"/>
                          <a:cs typeface="Times New Roman" panose="02020603050405020304" pitchFamily="18" charset="0"/>
                        </a:rPr>
                        <a:t>(G/E)</a:t>
                      </a:r>
                    </a:p>
                    <a:p>
                      <a:pPr algn="ctr" hangingPunct="0">
                        <a:spcAft>
                          <a:spcPts val="0"/>
                        </a:spcAft>
                      </a:pPr>
                      <a:r>
                        <a:rPr lang="en-US" sz="1000" dirty="0">
                          <a:effectLst/>
                          <a:latin typeface="+mn-lt"/>
                          <a:ea typeface="Times New Roman" panose="02020603050405020304" pitchFamily="18" charset="0"/>
                          <a:cs typeface="Times New Roman" panose="02020603050405020304" pitchFamily="18" charset="0"/>
                        </a:rPr>
                        <a:t>Fresh</a:t>
                      </a:r>
                      <a:r>
                        <a:rPr lang="en-US" sz="1000" baseline="0" dirty="0">
                          <a:effectLst/>
                          <a:latin typeface="+mn-lt"/>
                          <a:ea typeface="Times New Roman" panose="02020603050405020304" pitchFamily="18" charset="0"/>
                          <a:cs typeface="Times New Roman" panose="02020603050405020304" pitchFamily="18" charset="0"/>
                        </a:rPr>
                        <a:t> Fruit</a:t>
                      </a:r>
                    </a:p>
                    <a:p>
                      <a:pPr algn="ctr" hangingPunct="0">
                        <a:spcAft>
                          <a:spcPts val="0"/>
                        </a:spcAft>
                      </a:pPr>
                      <a:r>
                        <a:rPr lang="en-US" sz="1000" baseline="0" dirty="0">
                          <a:effectLst/>
                          <a:latin typeface="+mn-lt"/>
                          <a:ea typeface="Times New Roman" panose="02020603050405020304" pitchFamily="18" charset="0"/>
                          <a:cs typeface="Times New Roman" panose="02020603050405020304" pitchFamily="18" charset="0"/>
                        </a:rPr>
                        <a:t>Homemade Yogurt (M)</a:t>
                      </a:r>
                    </a:p>
                    <a:p>
                      <a:pPr algn="ctr" hangingPunct="0">
                        <a:spcAft>
                          <a:spcPts val="0"/>
                        </a:spcAft>
                      </a:pPr>
                      <a:endParaRPr lang="en-US" sz="1000" b="0" dirty="0">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hangingPunct="0">
                        <a:spcAft>
                          <a:spcPts val="0"/>
                        </a:spcAft>
                      </a:pPr>
                      <a:r>
                        <a:rPr lang="en-US" sz="1000" b="0" dirty="0">
                          <a:effectLst/>
                          <a:latin typeface="+mn-lt"/>
                          <a:ea typeface="Times New Roman" panose="02020603050405020304" pitchFamily="18" charset="0"/>
                          <a:cs typeface="Times New Roman" panose="02020603050405020304" pitchFamily="18" charset="0"/>
                        </a:rPr>
                        <a:t> Jelly</a:t>
                      </a:r>
                    </a:p>
                    <a:p>
                      <a:pPr algn="ctr" hangingPunct="0">
                        <a:spcAft>
                          <a:spcPts val="0"/>
                        </a:spcAft>
                      </a:pPr>
                      <a:r>
                        <a:rPr lang="en-US" sz="1000" dirty="0">
                          <a:effectLst/>
                          <a:latin typeface="+mn-lt"/>
                          <a:ea typeface="Times New Roman" panose="02020603050405020304" pitchFamily="18" charset="0"/>
                          <a:cs typeface="Times New Roman" panose="02020603050405020304" pitchFamily="18" charset="0"/>
                        </a:rPr>
                        <a:t>Fresh</a:t>
                      </a:r>
                      <a:r>
                        <a:rPr lang="en-US" sz="1000" baseline="0" dirty="0">
                          <a:effectLst/>
                          <a:latin typeface="+mn-lt"/>
                          <a:ea typeface="Times New Roman" panose="02020603050405020304" pitchFamily="18" charset="0"/>
                          <a:cs typeface="Times New Roman" panose="02020603050405020304" pitchFamily="18" charset="0"/>
                        </a:rPr>
                        <a:t> Fruit</a:t>
                      </a:r>
                    </a:p>
                    <a:p>
                      <a:pPr algn="ctr" hangingPunct="0">
                        <a:spcAft>
                          <a:spcPts val="0"/>
                        </a:spcAft>
                      </a:pPr>
                      <a:r>
                        <a:rPr lang="en-US" sz="1000" baseline="0" dirty="0">
                          <a:effectLst/>
                          <a:latin typeface="+mn-lt"/>
                          <a:ea typeface="Times New Roman" panose="02020603050405020304" pitchFamily="18" charset="0"/>
                          <a:cs typeface="Times New Roman" panose="02020603050405020304" pitchFamily="18" charset="0"/>
                        </a:rPr>
                        <a:t>Homemade Yogurt (M)</a:t>
                      </a:r>
                    </a:p>
                    <a:p>
                      <a:pPr algn="ctr" hangingPunct="0">
                        <a:spcAft>
                          <a:spcPts val="0"/>
                        </a:spcAft>
                      </a:pPr>
                      <a:endParaRPr lang="en-US" sz="1000" b="0" dirty="0">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hangingPunct="0">
                        <a:spcAft>
                          <a:spcPts val="0"/>
                        </a:spcAft>
                      </a:pPr>
                      <a:r>
                        <a:rPr lang="en-US" sz="1000" b="0" dirty="0">
                          <a:effectLst/>
                          <a:latin typeface="+mn-lt"/>
                          <a:ea typeface="Times New Roman" panose="02020603050405020304" pitchFamily="18" charset="0"/>
                          <a:cs typeface="Times New Roman" panose="02020603050405020304" pitchFamily="18" charset="0"/>
                        </a:rPr>
                        <a:t> Golden Crunch Cookie (G)</a:t>
                      </a:r>
                    </a:p>
                    <a:p>
                      <a:pPr algn="ctr" hangingPunct="0">
                        <a:spcAft>
                          <a:spcPts val="0"/>
                        </a:spcAft>
                      </a:pPr>
                      <a:r>
                        <a:rPr lang="en-US" sz="1000" dirty="0">
                          <a:effectLst/>
                          <a:latin typeface="+mn-lt"/>
                          <a:ea typeface="Times New Roman" panose="02020603050405020304" pitchFamily="18" charset="0"/>
                          <a:cs typeface="Times New Roman" panose="02020603050405020304" pitchFamily="18" charset="0"/>
                        </a:rPr>
                        <a:t>Fresh</a:t>
                      </a:r>
                      <a:r>
                        <a:rPr lang="en-US" sz="1000" baseline="0" dirty="0">
                          <a:effectLst/>
                          <a:latin typeface="+mn-lt"/>
                          <a:ea typeface="Times New Roman" panose="02020603050405020304" pitchFamily="18" charset="0"/>
                          <a:cs typeface="Times New Roman" panose="02020603050405020304" pitchFamily="18" charset="0"/>
                        </a:rPr>
                        <a:t> Fruit</a:t>
                      </a:r>
                    </a:p>
                    <a:p>
                      <a:pPr algn="ctr" hangingPunct="0">
                        <a:spcAft>
                          <a:spcPts val="0"/>
                        </a:spcAft>
                      </a:pPr>
                      <a:r>
                        <a:rPr lang="en-US" sz="1000" baseline="0" dirty="0">
                          <a:effectLst/>
                          <a:latin typeface="+mn-lt"/>
                          <a:ea typeface="Times New Roman" panose="02020603050405020304" pitchFamily="18" charset="0"/>
                          <a:cs typeface="Times New Roman" panose="02020603050405020304" pitchFamily="18" charset="0"/>
                        </a:rPr>
                        <a:t>Homemade Yogurt (M)</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hangingPunct="0">
                        <a:spcAft>
                          <a:spcPts val="0"/>
                        </a:spcAft>
                      </a:pPr>
                      <a:r>
                        <a:rPr lang="en-US" sz="1000" b="0" dirty="0">
                          <a:effectLst/>
                          <a:latin typeface="+mn-lt"/>
                          <a:ea typeface="Times New Roman" panose="02020603050405020304" pitchFamily="18" charset="0"/>
                          <a:cs typeface="Times New Roman" panose="02020603050405020304" pitchFamily="18" charset="0"/>
                        </a:rPr>
                        <a:t> Cheesecake (G/M)</a:t>
                      </a:r>
                    </a:p>
                    <a:p>
                      <a:pPr algn="ctr" hangingPunct="0">
                        <a:spcAft>
                          <a:spcPts val="0"/>
                        </a:spcAft>
                      </a:pPr>
                      <a:r>
                        <a:rPr lang="en-US" sz="1000" dirty="0">
                          <a:effectLst/>
                          <a:latin typeface="+mn-lt"/>
                          <a:ea typeface="Times New Roman" panose="02020603050405020304" pitchFamily="18" charset="0"/>
                          <a:cs typeface="Times New Roman" panose="02020603050405020304" pitchFamily="18" charset="0"/>
                        </a:rPr>
                        <a:t>Fresh</a:t>
                      </a:r>
                      <a:r>
                        <a:rPr lang="en-US" sz="1000" baseline="0" dirty="0">
                          <a:effectLst/>
                          <a:latin typeface="+mn-lt"/>
                          <a:ea typeface="Times New Roman" panose="02020603050405020304" pitchFamily="18" charset="0"/>
                          <a:cs typeface="Times New Roman" panose="02020603050405020304" pitchFamily="18" charset="0"/>
                        </a:rPr>
                        <a:t> Fruit</a:t>
                      </a:r>
                    </a:p>
                    <a:p>
                      <a:pPr algn="ctr" hangingPunct="0">
                        <a:spcAft>
                          <a:spcPts val="0"/>
                        </a:spcAft>
                      </a:pPr>
                      <a:r>
                        <a:rPr lang="en-US" sz="1000" baseline="0" dirty="0">
                          <a:effectLst/>
                          <a:latin typeface="+mn-lt"/>
                          <a:ea typeface="Times New Roman" panose="02020603050405020304" pitchFamily="18" charset="0"/>
                          <a:cs typeface="Times New Roman" panose="02020603050405020304" pitchFamily="18" charset="0"/>
                        </a:rPr>
                        <a:t>Homemade Yogurt (M)</a:t>
                      </a:r>
                    </a:p>
                    <a:p>
                      <a:pPr algn="ctr" hangingPunct="0">
                        <a:spcAft>
                          <a:spcPts val="0"/>
                        </a:spcAft>
                      </a:pPr>
                      <a:endParaRPr lang="en-US" sz="1000" b="0" dirty="0">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hangingPunct="0">
                        <a:spcAft>
                          <a:spcPts val="0"/>
                        </a:spcAft>
                      </a:pPr>
                      <a:r>
                        <a:rPr lang="en-US" sz="1000" b="0" dirty="0">
                          <a:effectLst/>
                          <a:latin typeface="+mn-lt"/>
                          <a:ea typeface="Times New Roman" panose="02020603050405020304" pitchFamily="18" charset="0"/>
                          <a:cs typeface="Times New Roman" panose="02020603050405020304" pitchFamily="18" charset="0"/>
                        </a:rPr>
                        <a:t> Chocolate Cookie (G)</a:t>
                      </a:r>
                    </a:p>
                    <a:p>
                      <a:pPr algn="ctr" hangingPunct="0">
                        <a:spcAft>
                          <a:spcPts val="0"/>
                        </a:spcAft>
                      </a:pPr>
                      <a:r>
                        <a:rPr lang="en-US" sz="1000" dirty="0">
                          <a:effectLst/>
                          <a:latin typeface="+mn-lt"/>
                          <a:ea typeface="Times New Roman" panose="02020603050405020304" pitchFamily="18" charset="0"/>
                          <a:cs typeface="Times New Roman" panose="02020603050405020304" pitchFamily="18" charset="0"/>
                        </a:rPr>
                        <a:t>Fresh</a:t>
                      </a:r>
                      <a:r>
                        <a:rPr lang="en-US" sz="1000" baseline="0" dirty="0">
                          <a:effectLst/>
                          <a:latin typeface="+mn-lt"/>
                          <a:ea typeface="Times New Roman" panose="02020603050405020304" pitchFamily="18" charset="0"/>
                          <a:cs typeface="Times New Roman" panose="02020603050405020304" pitchFamily="18" charset="0"/>
                        </a:rPr>
                        <a:t> Fruit</a:t>
                      </a:r>
                    </a:p>
                    <a:p>
                      <a:pPr algn="ctr" hangingPunct="0">
                        <a:spcAft>
                          <a:spcPts val="0"/>
                        </a:spcAft>
                      </a:pPr>
                      <a:r>
                        <a:rPr lang="en-US" sz="1000" baseline="0" dirty="0">
                          <a:effectLst/>
                          <a:latin typeface="+mn-lt"/>
                          <a:ea typeface="Times New Roman" panose="02020603050405020304" pitchFamily="18" charset="0"/>
                          <a:cs typeface="Times New Roman" panose="02020603050405020304" pitchFamily="18" charset="0"/>
                        </a:rPr>
                        <a:t>Homemade Yogurt (M)</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747819174"/>
                  </a:ext>
                </a:extLst>
              </a:tr>
            </a:tbl>
          </a:graphicData>
        </a:graphic>
      </p:graphicFrame>
      <p:pic>
        <p:nvPicPr>
          <p:cNvPr id="15" name="Picture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77283" y="64420"/>
            <a:ext cx="1170374" cy="1170374"/>
          </a:xfrm>
          <a:prstGeom prst="rect">
            <a:avLst/>
          </a:prstGeom>
        </p:spPr>
      </p:pic>
      <p:pic>
        <p:nvPicPr>
          <p:cNvPr id="18" name="Picture 17" descr="C:\Users\mka\AppData\Local\Microsoft\Windows\INetCache\Content.MSO\90955864.tmp"/>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913755" y="14110"/>
            <a:ext cx="776254" cy="735829"/>
          </a:xfrm>
          <a:prstGeom prst="rect">
            <a:avLst/>
          </a:prstGeom>
          <a:noFill/>
          <a:ln>
            <a:noFill/>
          </a:ln>
        </p:spPr>
      </p:pic>
    </p:spTree>
    <p:extLst>
      <p:ext uri="{BB962C8B-B14F-4D97-AF65-F5344CB8AC3E}">
        <p14:creationId xmlns:p14="http://schemas.microsoft.com/office/powerpoint/2010/main" val="28503896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riory-Presentation_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1963" y="3175"/>
            <a:ext cx="2166692"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37"/>
          <p:cNvSpPr txBox="1">
            <a:spLocks noChangeArrowheads="1"/>
          </p:cNvSpPr>
          <p:nvPr/>
        </p:nvSpPr>
        <p:spPr bwMode="auto">
          <a:xfrm>
            <a:off x="4900960" y="6073054"/>
            <a:ext cx="5334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n-GB" altLang="en-US" sz="900" b="1" i="0" u="none" strike="noStrike" cap="none" normalizeH="0" baseline="0" dirty="0">
                <a:ln>
                  <a:noFill/>
                </a:ln>
                <a:solidFill>
                  <a:srgbClr val="404040"/>
                </a:solidFill>
                <a:effectLst/>
                <a:latin typeface="Calibri" panose="020F0502020204030204" pitchFamily="34" charset="0"/>
              </a:rPr>
              <a:t>Allergen Key – Dish contain</a:t>
            </a:r>
            <a:r>
              <a:rPr kumimoji="0" lang="en-GB" altLang="en-US" sz="900" b="0" i="0" u="none" strike="noStrike" cap="none" normalizeH="0" baseline="0" dirty="0">
                <a:ln>
                  <a:noFill/>
                </a:ln>
                <a:solidFill>
                  <a:srgbClr val="404040"/>
                </a:solidFill>
                <a:effectLst/>
                <a:latin typeface="Calibri" panose="020F0502020204030204" pitchFamily="34" charset="0"/>
              </a:rPr>
              <a:t>s:</a:t>
            </a:r>
          </a:p>
          <a:p>
            <a:pPr marL="0" marR="0" lvl="0" indent="0" algn="l" defTabSz="914400" rtl="0" eaLnBrk="0" fontAlgn="base" latinLnBrk="0" hangingPunct="0">
              <a:lnSpc>
                <a:spcPct val="100000"/>
              </a:lnSpc>
              <a:spcBef>
                <a:spcPct val="0"/>
              </a:spcBef>
              <a:spcAft>
                <a:spcPts val="800"/>
              </a:spcAft>
              <a:buClrTx/>
              <a:buSzTx/>
              <a:buFontTx/>
              <a:buNone/>
              <a:tabLst/>
            </a:pPr>
            <a:r>
              <a:rPr kumimoji="0" lang="en-GB" altLang="en-US" sz="900" b="0" i="0" u="none" strike="noStrike" cap="none" normalizeH="0" baseline="0" dirty="0">
                <a:ln>
                  <a:noFill/>
                </a:ln>
                <a:solidFill>
                  <a:srgbClr val="404040"/>
                </a:solidFill>
                <a:effectLst/>
                <a:latin typeface="Calibri" panose="020F0502020204030204" pitchFamily="34" charset="0"/>
              </a:rPr>
              <a:t>C=Celery,  G=Gluten,  CR=Crustaceans,  E=Egg,  F=Fish,  L=</a:t>
            </a:r>
            <a:r>
              <a:rPr kumimoji="0" lang="en-GB" altLang="en-US" sz="900" b="0" i="0" u="none" strike="noStrike" cap="none" normalizeH="0" baseline="0" dirty="0" err="1">
                <a:ln>
                  <a:noFill/>
                </a:ln>
                <a:solidFill>
                  <a:srgbClr val="404040"/>
                </a:solidFill>
                <a:effectLst/>
                <a:latin typeface="Calibri" panose="020F0502020204030204" pitchFamily="34" charset="0"/>
              </a:rPr>
              <a:t>Lupin</a:t>
            </a:r>
            <a:r>
              <a:rPr kumimoji="0" lang="en-GB" altLang="en-US" sz="900" b="0" i="0" u="none" strike="noStrike" cap="none" normalizeH="0" baseline="0" dirty="0">
                <a:ln>
                  <a:noFill/>
                </a:ln>
                <a:solidFill>
                  <a:srgbClr val="404040"/>
                </a:solidFill>
                <a:effectLst/>
                <a:latin typeface="Calibri" panose="020F0502020204030204" pitchFamily="34" charset="0"/>
              </a:rPr>
              <a:t>,  M=Milk,  MO=Mollusc,  MU=Mustard,  N=Nuts,  P=Peanuts,  SS=Sesame Seeds,  S=Soya,  SD=Sulphur Dioxide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0" name="Text Box 13"/>
          <p:cNvSpPr txBox="1">
            <a:spLocks noChangeArrowheads="1"/>
          </p:cNvSpPr>
          <p:nvPr/>
        </p:nvSpPr>
        <p:spPr bwMode="auto">
          <a:xfrm>
            <a:off x="2818995" y="49356"/>
            <a:ext cx="6551428" cy="1151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n-GB" altLang="en-US" sz="4000" b="1" i="0" u="none" strike="noStrike" cap="none" normalizeH="0" baseline="0" dirty="0">
                <a:ln>
                  <a:noFill/>
                </a:ln>
                <a:solidFill>
                  <a:srgbClr val="008000"/>
                </a:solidFill>
                <a:effectLst/>
                <a:latin typeface="Calibri" panose="020F0502020204030204" pitchFamily="34" charset="0"/>
              </a:rPr>
              <a:t>Week</a:t>
            </a:r>
            <a:r>
              <a:rPr kumimoji="0" lang="en-GB" altLang="en-US" sz="4000" b="1" i="0" u="none" strike="noStrike" cap="none" normalizeH="0" dirty="0">
                <a:ln>
                  <a:noFill/>
                </a:ln>
                <a:solidFill>
                  <a:srgbClr val="008000"/>
                </a:solidFill>
                <a:effectLst/>
                <a:latin typeface="Calibri" panose="020F0502020204030204" pitchFamily="34" charset="0"/>
              </a:rPr>
              <a:t> 3</a:t>
            </a:r>
          </a:p>
          <a:p>
            <a:pPr lvl="0" defTabSz="914400" eaLnBrk="0" fontAlgn="base" hangingPunct="0">
              <a:spcBef>
                <a:spcPct val="0"/>
              </a:spcBef>
              <a:spcAft>
                <a:spcPts val="800"/>
              </a:spcAft>
            </a:pPr>
            <a:r>
              <a:rPr kumimoji="0" lang="en-GB" altLang="en-US" sz="1400" b="0" i="0" u="none" strike="noStrike" cap="none" normalizeH="0" baseline="0" dirty="0">
                <a:ln>
                  <a:noFill/>
                </a:ln>
                <a:solidFill>
                  <a:srgbClr val="008000"/>
                </a:solidFill>
                <a:effectLst/>
                <a:latin typeface="Calibri" panose="020F0502020204030204" pitchFamily="34" charset="0"/>
              </a:rPr>
              <a:t>Week Commencin</a:t>
            </a:r>
            <a:r>
              <a:rPr lang="en-GB" altLang="en-US" sz="1400" dirty="0">
                <a:solidFill>
                  <a:srgbClr val="008000"/>
                </a:solidFill>
                <a:latin typeface="Calibri" panose="020F0502020204030204" pitchFamily="34" charset="0"/>
              </a:rPr>
              <a:t>g: 14/09, 05/10, 26/10, 16/11, 07/12 </a:t>
            </a:r>
            <a:endParaRPr kumimoji="0" lang="en-US" altLang="en-US" sz="1400" b="0" i="0" u="none" strike="noStrike" cap="none" normalizeH="0" baseline="0" dirty="0">
              <a:ln>
                <a:noFill/>
              </a:ln>
              <a:solidFill>
                <a:schemeClr val="tx1"/>
              </a:solidFill>
              <a:effectLst/>
              <a:latin typeface="Arial" panose="020B0604020202020204" pitchFamily="34" charset="0"/>
            </a:endParaRPr>
          </a:p>
        </p:txBody>
      </p:sp>
      <p:sp>
        <p:nvSpPr>
          <p:cNvPr id="4" name="Rectangle 3"/>
          <p:cNvSpPr/>
          <p:nvPr/>
        </p:nvSpPr>
        <p:spPr>
          <a:xfrm>
            <a:off x="6909436" y="4640579"/>
            <a:ext cx="485775" cy="77153"/>
          </a:xfrm>
          <a:prstGeom prst="rect">
            <a:avLst/>
          </a:prstGeom>
          <a:solidFill>
            <a:srgbClr val="FDE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p:nvPicPr>
        <p:blipFill>
          <a:blip r:embed="rId3"/>
          <a:stretch>
            <a:fillRect/>
          </a:stretch>
        </p:blipFill>
        <p:spPr>
          <a:xfrm>
            <a:off x="4501718" y="49356"/>
            <a:ext cx="4620389" cy="788962"/>
          </a:xfrm>
          <a:prstGeom prst="rect">
            <a:avLst/>
          </a:prstGeom>
        </p:spPr>
      </p:pic>
      <p:pic>
        <p:nvPicPr>
          <p:cNvPr id="12" name="Picture 11"/>
          <p:cNvPicPr>
            <a:picLocks noChangeAspect="1"/>
          </p:cNvPicPr>
          <p:nvPr/>
        </p:nvPicPr>
        <p:blipFill>
          <a:blip r:embed="rId4"/>
          <a:stretch>
            <a:fillRect/>
          </a:stretch>
        </p:blipFill>
        <p:spPr>
          <a:xfrm>
            <a:off x="3784777" y="3048075"/>
            <a:ext cx="271833" cy="181222"/>
          </a:xfrm>
          <a:prstGeom prst="rect">
            <a:avLst/>
          </a:prstGeom>
        </p:spPr>
      </p:pic>
      <p:pic>
        <p:nvPicPr>
          <p:cNvPr id="13" name="Picture 12"/>
          <p:cNvPicPr>
            <a:picLocks noChangeAspect="1"/>
          </p:cNvPicPr>
          <p:nvPr/>
        </p:nvPicPr>
        <p:blipFill>
          <a:blip r:embed="rId4"/>
          <a:stretch>
            <a:fillRect/>
          </a:stretch>
        </p:blipFill>
        <p:spPr>
          <a:xfrm>
            <a:off x="2875920" y="6286146"/>
            <a:ext cx="310923" cy="207282"/>
          </a:xfrm>
          <a:prstGeom prst="rect">
            <a:avLst/>
          </a:prstGeom>
        </p:spPr>
      </p:pic>
      <p:pic>
        <p:nvPicPr>
          <p:cNvPr id="14" name="Picture 13"/>
          <p:cNvPicPr>
            <a:picLocks noChangeAspect="1"/>
          </p:cNvPicPr>
          <p:nvPr/>
        </p:nvPicPr>
        <p:blipFill>
          <a:blip r:embed="rId5"/>
          <a:stretch>
            <a:fillRect/>
          </a:stretch>
        </p:blipFill>
        <p:spPr>
          <a:xfrm>
            <a:off x="3031382" y="6228469"/>
            <a:ext cx="987638" cy="377985"/>
          </a:xfrm>
          <a:prstGeom prst="rect">
            <a:avLst/>
          </a:prstGeom>
        </p:spPr>
      </p:pic>
      <p:graphicFrame>
        <p:nvGraphicFramePr>
          <p:cNvPr id="16" name="Table 15"/>
          <p:cNvGraphicFramePr>
            <a:graphicFrameLocks noGrp="1"/>
          </p:cNvGraphicFramePr>
          <p:nvPr>
            <p:extLst>
              <p:ext uri="{D42A27DB-BD31-4B8C-83A1-F6EECF244321}">
                <p14:modId xmlns:p14="http://schemas.microsoft.com/office/powerpoint/2010/main" val="737531487"/>
              </p:ext>
            </p:extLst>
          </p:nvPr>
        </p:nvGraphicFramePr>
        <p:xfrm>
          <a:off x="1030847" y="1324940"/>
          <a:ext cx="8339576" cy="4745660"/>
        </p:xfrm>
        <a:graphic>
          <a:graphicData uri="http://schemas.openxmlformats.org/drawingml/2006/table">
            <a:tbl>
              <a:tblPr firstRow="1" firstCol="1" bandRow="1" bandCol="1"/>
              <a:tblGrid>
                <a:gridCol w="1221843">
                  <a:extLst>
                    <a:ext uri="{9D8B030D-6E8A-4147-A177-3AD203B41FA5}">
                      <a16:colId xmlns:a16="http://schemas.microsoft.com/office/drawing/2014/main" val="808819320"/>
                    </a:ext>
                  </a:extLst>
                </a:gridCol>
                <a:gridCol w="1486448">
                  <a:extLst>
                    <a:ext uri="{9D8B030D-6E8A-4147-A177-3AD203B41FA5}">
                      <a16:colId xmlns:a16="http://schemas.microsoft.com/office/drawing/2014/main" val="2340258474"/>
                    </a:ext>
                  </a:extLst>
                </a:gridCol>
                <a:gridCol w="1329195">
                  <a:extLst>
                    <a:ext uri="{9D8B030D-6E8A-4147-A177-3AD203B41FA5}">
                      <a16:colId xmlns:a16="http://schemas.microsoft.com/office/drawing/2014/main" val="2698259275"/>
                    </a:ext>
                  </a:extLst>
                </a:gridCol>
                <a:gridCol w="1329747">
                  <a:extLst>
                    <a:ext uri="{9D8B030D-6E8A-4147-A177-3AD203B41FA5}">
                      <a16:colId xmlns:a16="http://schemas.microsoft.com/office/drawing/2014/main" val="176322089"/>
                    </a:ext>
                  </a:extLst>
                </a:gridCol>
                <a:gridCol w="1462596">
                  <a:extLst>
                    <a:ext uri="{9D8B030D-6E8A-4147-A177-3AD203B41FA5}">
                      <a16:colId xmlns:a16="http://schemas.microsoft.com/office/drawing/2014/main" val="1838026634"/>
                    </a:ext>
                  </a:extLst>
                </a:gridCol>
                <a:gridCol w="1509747">
                  <a:extLst>
                    <a:ext uri="{9D8B030D-6E8A-4147-A177-3AD203B41FA5}">
                      <a16:colId xmlns:a16="http://schemas.microsoft.com/office/drawing/2014/main" val="87462352"/>
                    </a:ext>
                  </a:extLst>
                </a:gridCol>
              </a:tblGrid>
              <a:tr h="262598">
                <a:tc>
                  <a:txBody>
                    <a:bodyPr/>
                    <a:lstStyle/>
                    <a:p>
                      <a:pPr algn="ctr" hangingPunct="0">
                        <a:spcAft>
                          <a:spcPts val="0"/>
                        </a:spcAft>
                      </a:pPr>
                      <a:r>
                        <a:rPr lang="en-US" sz="700" b="1" dirty="0">
                          <a:solidFill>
                            <a:srgbClr val="008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700" dirty="0">
                        <a:effectLst/>
                        <a:latin typeface="MS Sans Serif"/>
                        <a:ea typeface="Times New Roman" panose="02020603050405020304" pitchFamily="18" charset="0"/>
                        <a:cs typeface="Times New Roman" panose="02020603050405020304" pitchFamily="18" charset="0"/>
                      </a:endParaRPr>
                    </a:p>
                  </a:txBody>
                  <a:tcPr marL="25615" marR="25615" marT="25615" marB="2561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hangingPunct="0">
                        <a:spcAft>
                          <a:spcPts val="0"/>
                        </a:spcAft>
                      </a:pPr>
                      <a:r>
                        <a:rPr lang="en-US" sz="700" b="1" dirty="0">
                          <a:solidFill>
                            <a:srgbClr val="008000"/>
                          </a:solidFill>
                          <a:effectLst/>
                          <a:latin typeface="Arial" panose="020B0604020202020204" pitchFamily="34" charset="0"/>
                          <a:ea typeface="Times New Roman" panose="02020603050405020304" pitchFamily="18" charset="0"/>
                          <a:cs typeface="Times New Roman" panose="02020603050405020304" pitchFamily="18" charset="0"/>
                        </a:rPr>
                        <a:t>MEAT FREE MONDAY</a:t>
                      </a:r>
                      <a:endParaRPr lang="en-GB" sz="700" dirty="0">
                        <a:effectLst/>
                        <a:latin typeface="MS Sans Serif"/>
                        <a:ea typeface="Times New Roman" panose="02020603050405020304" pitchFamily="18" charset="0"/>
                        <a:cs typeface="Times New Roman" panose="02020603050405020304" pitchFamily="18" charset="0"/>
                      </a:endParaRPr>
                    </a:p>
                  </a:txBody>
                  <a:tcPr marL="25615" marR="25615" marT="25615" marB="2561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hangingPunct="0">
                        <a:spcAft>
                          <a:spcPts val="0"/>
                        </a:spcAft>
                      </a:pPr>
                      <a:r>
                        <a:rPr lang="en-US" sz="700" b="1" dirty="0">
                          <a:solidFill>
                            <a:srgbClr val="008000"/>
                          </a:solidFill>
                          <a:effectLst/>
                          <a:latin typeface="Arial" panose="020B0604020202020204" pitchFamily="34" charset="0"/>
                          <a:ea typeface="Times New Roman" panose="02020603050405020304" pitchFamily="18" charset="0"/>
                          <a:cs typeface="Times New Roman" panose="02020603050405020304" pitchFamily="18" charset="0"/>
                        </a:rPr>
                        <a:t>TUESDAY</a:t>
                      </a:r>
                      <a:endParaRPr lang="en-GB" sz="700" dirty="0">
                        <a:effectLst/>
                        <a:latin typeface="MS Sans Serif"/>
                        <a:ea typeface="Times New Roman" panose="02020603050405020304" pitchFamily="18" charset="0"/>
                        <a:cs typeface="Times New Roman" panose="02020603050405020304" pitchFamily="18" charset="0"/>
                      </a:endParaRPr>
                    </a:p>
                  </a:txBody>
                  <a:tcPr marL="25615" marR="25615" marT="25615" marB="2561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hangingPunct="0">
                        <a:spcAft>
                          <a:spcPts val="0"/>
                        </a:spcAft>
                      </a:pPr>
                      <a:r>
                        <a:rPr lang="en-US" sz="700" b="1" dirty="0">
                          <a:solidFill>
                            <a:srgbClr val="008000"/>
                          </a:solidFill>
                          <a:effectLst/>
                          <a:latin typeface="Arial" panose="020B0604020202020204" pitchFamily="34" charset="0"/>
                          <a:ea typeface="Times New Roman" panose="02020603050405020304" pitchFamily="18" charset="0"/>
                          <a:cs typeface="Times New Roman" panose="02020603050405020304" pitchFamily="18" charset="0"/>
                        </a:rPr>
                        <a:t>WEDNESDAY</a:t>
                      </a:r>
                      <a:endParaRPr lang="en-GB" sz="700" dirty="0">
                        <a:effectLst/>
                        <a:latin typeface="MS Sans Serif"/>
                        <a:ea typeface="Times New Roman" panose="02020603050405020304" pitchFamily="18" charset="0"/>
                        <a:cs typeface="Times New Roman" panose="02020603050405020304" pitchFamily="18" charset="0"/>
                      </a:endParaRPr>
                    </a:p>
                  </a:txBody>
                  <a:tcPr marL="25615" marR="25615" marT="25615" marB="2561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hangingPunct="0">
                        <a:spcAft>
                          <a:spcPts val="0"/>
                        </a:spcAft>
                      </a:pPr>
                      <a:r>
                        <a:rPr lang="en-US" sz="700" b="1" dirty="0">
                          <a:solidFill>
                            <a:srgbClr val="008000"/>
                          </a:solidFill>
                          <a:effectLst/>
                          <a:latin typeface="Arial" panose="020B0604020202020204" pitchFamily="34" charset="0"/>
                          <a:ea typeface="Times New Roman" panose="02020603050405020304" pitchFamily="18" charset="0"/>
                          <a:cs typeface="Times New Roman" panose="02020603050405020304" pitchFamily="18" charset="0"/>
                        </a:rPr>
                        <a:t>THURSDAY</a:t>
                      </a:r>
                      <a:endParaRPr lang="en-GB" sz="700" dirty="0">
                        <a:effectLst/>
                        <a:latin typeface="MS Sans Serif"/>
                        <a:ea typeface="Times New Roman" panose="02020603050405020304" pitchFamily="18" charset="0"/>
                        <a:cs typeface="Times New Roman" panose="02020603050405020304" pitchFamily="18" charset="0"/>
                      </a:endParaRPr>
                    </a:p>
                  </a:txBody>
                  <a:tcPr marL="25615" marR="25615" marT="25615" marB="2561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hangingPunct="0">
                        <a:spcAft>
                          <a:spcPts val="0"/>
                        </a:spcAft>
                      </a:pPr>
                      <a:r>
                        <a:rPr lang="en-US" sz="700" b="1" dirty="0">
                          <a:solidFill>
                            <a:srgbClr val="008000"/>
                          </a:solidFill>
                          <a:effectLst/>
                          <a:latin typeface="Arial" panose="020B0604020202020204" pitchFamily="34" charset="0"/>
                          <a:ea typeface="Times New Roman" panose="02020603050405020304" pitchFamily="18" charset="0"/>
                          <a:cs typeface="Times New Roman" panose="02020603050405020304" pitchFamily="18" charset="0"/>
                        </a:rPr>
                        <a:t>FRIDAY</a:t>
                      </a:r>
                      <a:endParaRPr lang="en-GB" sz="700" dirty="0">
                        <a:effectLst/>
                        <a:latin typeface="MS Sans Serif"/>
                        <a:ea typeface="Times New Roman" panose="02020603050405020304" pitchFamily="18" charset="0"/>
                        <a:cs typeface="Times New Roman" panose="02020603050405020304" pitchFamily="18" charset="0"/>
                      </a:endParaRPr>
                    </a:p>
                  </a:txBody>
                  <a:tcPr marL="25615" marR="25615" marT="25615" marB="2561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142595585"/>
                  </a:ext>
                </a:extLst>
              </a:tr>
              <a:tr h="558334">
                <a:tc>
                  <a:txBody>
                    <a:bodyPr/>
                    <a:lstStyle/>
                    <a:p>
                      <a:pPr algn="l" hangingPunct="0">
                        <a:spcAft>
                          <a:spcPts val="0"/>
                        </a:spcAft>
                      </a:pPr>
                      <a:r>
                        <a:rPr lang="en-US" sz="7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MAIN COURSE</a:t>
                      </a:r>
                      <a:endParaRPr lang="en-GB" sz="700" dirty="0">
                        <a:effectLst/>
                        <a:latin typeface="MS Sans Serif"/>
                        <a:ea typeface="Times New Roman" panose="02020603050405020304" pitchFamily="18" charset="0"/>
                        <a:cs typeface="Times New Roman" panose="02020603050405020304" pitchFamily="18" charset="0"/>
                      </a:endParaRPr>
                    </a:p>
                  </a:txBody>
                  <a:tcPr marL="25615" marR="25615" marT="25615" marB="2561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E002B"/>
                    </a:solidFill>
                  </a:tcPr>
                </a:tc>
                <a:tc>
                  <a:txBody>
                    <a:bodyPr/>
                    <a:lstStyle/>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Mac &amp; Cheese (G/M)</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2DBDB"/>
                    </a:solidFill>
                  </a:tcPr>
                </a:tc>
                <a:tc>
                  <a:txBody>
                    <a:bodyPr/>
                    <a:lstStyle/>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Chicken &amp; Broccoli</a:t>
                      </a:r>
                    </a:p>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Pasta Bake in a Creamy Sauce (G/M)</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2DBDB"/>
                    </a:solidFill>
                  </a:tcPr>
                </a:tc>
                <a:tc>
                  <a:txBody>
                    <a:bodyPr/>
                    <a:lstStyle/>
                    <a:p>
                      <a:pPr algn="ctr" hangingPunct="0">
                        <a:spcAft>
                          <a:spcPts val="0"/>
                        </a:spcAft>
                      </a:pPr>
                      <a:endParaRPr lang="en-US" sz="1000" b="0" kern="1200" dirty="0">
                        <a:solidFill>
                          <a:schemeClr val="tx1"/>
                        </a:solidFill>
                        <a:effectLst/>
                        <a:latin typeface="+mn-lt"/>
                        <a:ea typeface="Times New Roman" panose="02020603050405020304" pitchFamily="18" charset="0"/>
                        <a:cs typeface="Times New Roman" panose="02020603050405020304" pitchFamily="18" charset="0"/>
                      </a:endParaRPr>
                    </a:p>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Beef Stew &amp; </a:t>
                      </a:r>
                    </a:p>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Dumplings (G)</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2DBDB"/>
                    </a:solidFill>
                  </a:tcPr>
                </a:tc>
                <a:tc>
                  <a:txBody>
                    <a:bodyPr/>
                    <a:lstStyle/>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 Roast Chicken</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2DBDB"/>
                    </a:solidFill>
                  </a:tcPr>
                </a:tc>
                <a:tc>
                  <a:txBody>
                    <a:bodyPr/>
                    <a:lstStyle/>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 Breaded  Fish  (G/F)</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2DBDB"/>
                    </a:solidFill>
                  </a:tcPr>
                </a:tc>
                <a:extLst>
                  <a:ext uri="{0D108BD9-81ED-4DB2-BD59-A6C34878D82A}">
                    <a16:rowId xmlns:a16="http://schemas.microsoft.com/office/drawing/2014/main" val="2300260872"/>
                  </a:ext>
                </a:extLst>
              </a:tr>
              <a:tr h="558334">
                <a:tc>
                  <a:txBody>
                    <a:bodyPr/>
                    <a:lstStyle/>
                    <a:p>
                      <a:pPr algn="l" hangingPunct="0">
                        <a:spcAft>
                          <a:spcPts val="0"/>
                        </a:spcAft>
                      </a:pPr>
                      <a:r>
                        <a:rPr lang="en-US" sz="700" b="1">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MAIN HALAL </a:t>
                      </a:r>
                      <a:endParaRPr lang="en-GB" sz="700">
                        <a:effectLst/>
                        <a:latin typeface="MS Sans Serif"/>
                        <a:ea typeface="Times New Roman" panose="02020603050405020304" pitchFamily="18" charset="0"/>
                        <a:cs typeface="Times New Roman" panose="02020603050405020304" pitchFamily="18" charset="0"/>
                      </a:endParaRPr>
                    </a:p>
                  </a:txBody>
                  <a:tcPr marL="25615" marR="25615" marT="25615" marB="2561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548DD4"/>
                    </a:solidFill>
                  </a:tcPr>
                </a:tc>
                <a:tc>
                  <a:txBody>
                    <a:bodyPr/>
                    <a:lstStyle/>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Mac &amp; Cheese (G/M)</a:t>
                      </a:r>
                    </a:p>
                    <a:p>
                      <a:pPr algn="ctr" hangingPunct="0">
                        <a:spcAft>
                          <a:spcPts val="0"/>
                        </a:spcAft>
                      </a:pPr>
                      <a:endParaRPr lang="en-US" sz="1000" b="0" kern="1200" dirty="0">
                        <a:solidFill>
                          <a:schemeClr val="tx1"/>
                        </a:solidFill>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BE5F1"/>
                    </a:solidFill>
                  </a:tcPr>
                </a:tc>
                <a:tc>
                  <a:txBody>
                    <a:bodyPr/>
                    <a:lstStyle/>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Halal Chicken &amp; Broccoli</a:t>
                      </a:r>
                    </a:p>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Pasta Bake in a Creamy Sauce (G/M)</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BE5F1"/>
                    </a:solidFill>
                  </a:tcPr>
                </a:tc>
                <a:tc>
                  <a:txBody>
                    <a:bodyPr/>
                    <a:lstStyle/>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 </a:t>
                      </a:r>
                    </a:p>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Halal Beef Stew &amp; </a:t>
                      </a:r>
                    </a:p>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Dumplings (G)</a:t>
                      </a:r>
                    </a:p>
                    <a:p>
                      <a:pPr algn="ctr" hangingPunct="0">
                        <a:spcAft>
                          <a:spcPts val="0"/>
                        </a:spcAft>
                      </a:pPr>
                      <a:endParaRPr lang="en-US" sz="1000" b="0" kern="1200" dirty="0">
                        <a:solidFill>
                          <a:schemeClr val="tx1"/>
                        </a:solidFill>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BE5F1"/>
                    </a:solidFill>
                  </a:tcPr>
                </a:tc>
                <a:tc>
                  <a:txBody>
                    <a:bodyPr/>
                    <a:lstStyle/>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 Halal Roast Chicken</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BE5F1"/>
                    </a:solidFill>
                  </a:tcPr>
                </a:tc>
                <a:tc>
                  <a:txBody>
                    <a:bodyPr/>
                    <a:lstStyle/>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 Breaded Fish (G/F)</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DBE5F1"/>
                    </a:solidFill>
                  </a:tcPr>
                </a:tc>
                <a:extLst>
                  <a:ext uri="{0D108BD9-81ED-4DB2-BD59-A6C34878D82A}">
                    <a16:rowId xmlns:a16="http://schemas.microsoft.com/office/drawing/2014/main" val="2169527612"/>
                  </a:ext>
                </a:extLst>
              </a:tr>
              <a:tr h="558334">
                <a:tc>
                  <a:txBody>
                    <a:bodyPr/>
                    <a:lstStyle/>
                    <a:p>
                      <a:pPr algn="l" hangingPunct="0">
                        <a:spcAft>
                          <a:spcPts val="0"/>
                        </a:spcAft>
                      </a:pPr>
                      <a:r>
                        <a:rPr lang="en-US" sz="700" b="1">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VEGETARIAN</a:t>
                      </a:r>
                      <a:endParaRPr lang="en-GB" sz="700">
                        <a:effectLst/>
                        <a:latin typeface="MS Sans Serif"/>
                        <a:ea typeface="Times New Roman" panose="02020603050405020304" pitchFamily="18" charset="0"/>
                        <a:cs typeface="Times New Roman" panose="02020603050405020304" pitchFamily="18" charset="0"/>
                      </a:endParaRPr>
                    </a:p>
                  </a:txBody>
                  <a:tcPr marL="25615" marR="25615" marT="25615" marB="2561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056A51"/>
                    </a:solidFill>
                  </a:tcPr>
                </a:tc>
                <a:tc>
                  <a:txBody>
                    <a:bodyPr/>
                    <a:lstStyle/>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 </a:t>
                      </a:r>
                      <a:r>
                        <a:rPr lang="en-US" sz="1000" b="0" baseline="0" dirty="0">
                          <a:effectLst/>
                          <a:latin typeface="+mn-lt"/>
                          <a:ea typeface="Times New Roman" panose="02020603050405020304" pitchFamily="18" charset="0"/>
                          <a:cs typeface="Times New Roman" panose="02020603050405020304" pitchFamily="18" charset="0"/>
                        </a:rPr>
                        <a:t>Cheese &amp; Tomato Pizza</a:t>
                      </a:r>
                    </a:p>
                    <a:p>
                      <a:pPr algn="ctr" hangingPunct="0">
                        <a:spcAft>
                          <a:spcPts val="0"/>
                        </a:spcAft>
                      </a:pPr>
                      <a:r>
                        <a:rPr lang="en-US" sz="1000" b="0" baseline="0" dirty="0">
                          <a:effectLst/>
                          <a:latin typeface="+mn-lt"/>
                          <a:ea typeface="Times New Roman" panose="02020603050405020304" pitchFamily="18" charset="0"/>
                          <a:cs typeface="Times New Roman" panose="02020603050405020304" pitchFamily="18" charset="0"/>
                        </a:rPr>
                        <a:t>(G/M)</a:t>
                      </a:r>
                      <a:endParaRPr lang="en-US" sz="1000" b="0" dirty="0">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EAF1DD"/>
                    </a:solidFill>
                  </a:tcPr>
                </a:tc>
                <a:tc>
                  <a:txBody>
                    <a:bodyPr/>
                    <a:lstStyle/>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5 Bean Mexican Wrap</a:t>
                      </a:r>
                    </a:p>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With Nachos (G/M)</a:t>
                      </a:r>
                    </a:p>
                    <a:p>
                      <a:pPr algn="ctr" hangingPunct="0">
                        <a:spcAft>
                          <a:spcPts val="0"/>
                        </a:spcAft>
                      </a:pPr>
                      <a:endParaRPr lang="en-US" sz="1000" b="0" kern="1200" dirty="0">
                        <a:solidFill>
                          <a:schemeClr val="tx1"/>
                        </a:solidFill>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EAF1DD"/>
                    </a:solidFill>
                  </a:tcPr>
                </a:tc>
                <a:tc>
                  <a:txBody>
                    <a:bodyPr/>
                    <a:lstStyle/>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 Biryani with Naan Bread (G/M)</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EAF1DD"/>
                    </a:solidFill>
                  </a:tcPr>
                </a:tc>
                <a:tc>
                  <a:txBody>
                    <a:bodyPr/>
                    <a:lstStyle/>
                    <a:p>
                      <a:pPr marL="19685"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Quorn Fillet  (G)</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EAF1DD"/>
                    </a:solidFill>
                  </a:tcPr>
                </a:tc>
                <a:tc>
                  <a:txBody>
                    <a:bodyPr/>
                    <a:lstStyle/>
                    <a:p>
                      <a:pPr algn="ctr" hangingPunct="0">
                        <a:spcAft>
                          <a:spcPts val="0"/>
                        </a:spcAft>
                      </a:pPr>
                      <a:endParaRPr lang="en-US" sz="1000" b="0" kern="1200" dirty="0">
                        <a:solidFill>
                          <a:schemeClr val="tx1"/>
                        </a:solidFill>
                        <a:effectLst/>
                        <a:latin typeface="+mn-lt"/>
                        <a:ea typeface="Times New Roman" panose="02020603050405020304" pitchFamily="18" charset="0"/>
                        <a:cs typeface="Times New Roman" panose="02020603050405020304" pitchFamily="18" charset="0"/>
                      </a:endParaRPr>
                    </a:p>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Vegetable Burger (G)</a:t>
                      </a:r>
                    </a:p>
                    <a:p>
                      <a:pPr algn="ctr" hangingPunct="0">
                        <a:spcAft>
                          <a:spcPts val="0"/>
                        </a:spcAft>
                      </a:pPr>
                      <a:endParaRPr lang="en-US" sz="1000" b="0" kern="1200" dirty="0">
                        <a:solidFill>
                          <a:schemeClr val="tx1"/>
                        </a:solidFill>
                        <a:effectLst/>
                        <a:latin typeface="+mn-lt"/>
                        <a:ea typeface="Times New Roman" panose="02020603050405020304" pitchFamily="18" charset="0"/>
                        <a:cs typeface="Times New Roman" panose="02020603050405020304" pitchFamily="18" charset="0"/>
                      </a:endParaRPr>
                    </a:p>
                    <a:p>
                      <a:pPr algn="ctr" hangingPunct="0">
                        <a:spcAft>
                          <a:spcPts val="0"/>
                        </a:spcAft>
                      </a:pPr>
                      <a:endParaRPr lang="en-US" sz="1000" b="0" kern="1200" dirty="0">
                        <a:solidFill>
                          <a:schemeClr val="tx1"/>
                        </a:solidFill>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EAF1DD"/>
                    </a:solidFill>
                  </a:tcPr>
                </a:tc>
                <a:extLst>
                  <a:ext uri="{0D108BD9-81ED-4DB2-BD59-A6C34878D82A}">
                    <a16:rowId xmlns:a16="http://schemas.microsoft.com/office/drawing/2014/main" val="975720143"/>
                  </a:ext>
                </a:extLst>
              </a:tr>
              <a:tr h="532259">
                <a:tc>
                  <a:txBody>
                    <a:bodyPr/>
                    <a:lstStyle/>
                    <a:p>
                      <a:pPr algn="l" hangingPunct="0">
                        <a:spcAft>
                          <a:spcPts val="0"/>
                        </a:spcAft>
                      </a:pPr>
                      <a:r>
                        <a:rPr lang="en-US" sz="7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JACKET POTATO</a:t>
                      </a:r>
                      <a:endParaRPr lang="en-GB" sz="700" dirty="0">
                        <a:effectLst/>
                        <a:latin typeface="MS Sans Serif"/>
                        <a:ea typeface="Times New Roman" panose="02020603050405020304" pitchFamily="18" charset="0"/>
                        <a:cs typeface="Times New Roman" panose="02020603050405020304" pitchFamily="18" charset="0"/>
                      </a:endParaRPr>
                    </a:p>
                  </a:txBody>
                  <a:tcPr marL="25615" marR="25615" marT="25615" marB="2561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E6A41E"/>
                    </a:solidFill>
                  </a:tcPr>
                </a:tc>
                <a:tc>
                  <a:txBody>
                    <a:bodyPr/>
                    <a:lstStyle/>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 Jacket Potato</a:t>
                      </a:r>
                    </a:p>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Cheese/Beans/Tuna</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7E7C2"/>
                    </a:solidFill>
                  </a:tcPr>
                </a:tc>
                <a:tc>
                  <a:txBody>
                    <a:bodyPr/>
                    <a:lstStyle/>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 Jacket Potato</a:t>
                      </a:r>
                    </a:p>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Cheese/Beans/Tuna</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7E7C2"/>
                    </a:solidFill>
                  </a:tcPr>
                </a:tc>
                <a:tc>
                  <a:txBody>
                    <a:bodyPr/>
                    <a:lstStyle/>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 Jacket Potato</a:t>
                      </a:r>
                    </a:p>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Cheese/Beans/Tuna</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7E7C2"/>
                    </a:solidFill>
                  </a:tcPr>
                </a:tc>
                <a:tc>
                  <a:txBody>
                    <a:bodyPr/>
                    <a:lstStyle/>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 Jacket Potato</a:t>
                      </a:r>
                    </a:p>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Cheese/Beans/Tuna</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7E7C2"/>
                    </a:solidFill>
                  </a:tcPr>
                </a:tc>
                <a:tc>
                  <a:txBody>
                    <a:bodyPr/>
                    <a:lstStyle/>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 Jacket Potato</a:t>
                      </a:r>
                    </a:p>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Cheese/Beans/Tuna</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7E7C2"/>
                    </a:solidFill>
                  </a:tcPr>
                </a:tc>
                <a:extLst>
                  <a:ext uri="{0D108BD9-81ED-4DB2-BD59-A6C34878D82A}">
                    <a16:rowId xmlns:a16="http://schemas.microsoft.com/office/drawing/2014/main" val="3907571245"/>
                  </a:ext>
                </a:extLst>
              </a:tr>
              <a:tr h="719006">
                <a:tc>
                  <a:txBody>
                    <a:bodyPr/>
                    <a:lstStyle/>
                    <a:p>
                      <a:pPr algn="l" hangingPunct="0">
                        <a:spcAft>
                          <a:spcPts val="0"/>
                        </a:spcAft>
                      </a:pPr>
                      <a:r>
                        <a:rPr lang="en-US" sz="700" b="1" dirty="0">
                          <a:solidFill>
                            <a:srgbClr val="008000"/>
                          </a:solidFill>
                          <a:effectLst/>
                          <a:latin typeface="Arial" panose="020B0604020202020204" pitchFamily="34" charset="0"/>
                          <a:ea typeface="Times New Roman" panose="02020603050405020304" pitchFamily="18" charset="0"/>
                          <a:cs typeface="Times New Roman" panose="02020603050405020304" pitchFamily="18" charset="0"/>
                        </a:rPr>
                        <a:t>SIDE DISH</a:t>
                      </a:r>
                      <a:endParaRPr lang="en-GB" sz="700" dirty="0">
                        <a:effectLst/>
                        <a:latin typeface="MS Sans Serif"/>
                        <a:ea typeface="Times New Roman" panose="02020603050405020304" pitchFamily="18" charset="0"/>
                        <a:cs typeface="Times New Roman" panose="02020603050405020304" pitchFamily="18" charset="0"/>
                      </a:endParaRPr>
                    </a:p>
                  </a:txBody>
                  <a:tcPr marL="25615" marR="25615" marT="25615" marB="2561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FFFFF"/>
                    </a:solidFill>
                  </a:tcPr>
                </a:tc>
                <a:tc>
                  <a:txBody>
                    <a:bodyPr/>
                    <a:lstStyle/>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 Grated Carrot </a:t>
                      </a:r>
                    </a:p>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Cucumber Sticks</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Seasonal salad</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Seasonal vegetables</a:t>
                      </a:r>
                    </a:p>
                    <a:p>
                      <a:pPr algn="ctr" hangingPunct="0">
                        <a:spcAft>
                          <a:spcPts val="0"/>
                        </a:spcAft>
                      </a:pPr>
                      <a:endParaRPr lang="en-US" sz="1000" b="0" kern="1200" dirty="0">
                        <a:solidFill>
                          <a:schemeClr val="tx1"/>
                        </a:solidFill>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 </a:t>
                      </a:r>
                      <a:r>
                        <a:rPr lang="en-US" sz="1000" b="0" dirty="0">
                          <a:effectLst/>
                          <a:latin typeface="+mn-lt"/>
                          <a:ea typeface="Times New Roman" panose="02020603050405020304" pitchFamily="18" charset="0"/>
                          <a:cs typeface="Times New Roman" panose="02020603050405020304" pitchFamily="18" charset="0"/>
                        </a:rPr>
                        <a:t>Seasonal</a:t>
                      </a:r>
                      <a:r>
                        <a:rPr lang="en-US" sz="1000" b="0" baseline="0" dirty="0">
                          <a:effectLst/>
                          <a:latin typeface="+mn-lt"/>
                          <a:ea typeface="Times New Roman" panose="02020603050405020304" pitchFamily="18" charset="0"/>
                          <a:cs typeface="Times New Roman" panose="02020603050405020304" pitchFamily="18" charset="0"/>
                        </a:rPr>
                        <a:t> Vegetables</a:t>
                      </a:r>
                    </a:p>
                    <a:p>
                      <a:pPr algn="ctr" hangingPunct="0">
                        <a:spcAft>
                          <a:spcPts val="0"/>
                        </a:spcAft>
                      </a:pPr>
                      <a:r>
                        <a:rPr lang="en-US" sz="1000" b="0" baseline="0" dirty="0">
                          <a:effectLst/>
                          <a:latin typeface="+mn-lt"/>
                          <a:ea typeface="Times New Roman" panose="02020603050405020304" pitchFamily="18" charset="0"/>
                          <a:cs typeface="Times New Roman" panose="02020603050405020304" pitchFamily="18" charset="0"/>
                        </a:rPr>
                        <a:t>Roast potatoes</a:t>
                      </a:r>
                    </a:p>
                    <a:p>
                      <a:pPr algn="ctr" hangingPunct="0">
                        <a:spcAft>
                          <a:spcPts val="0"/>
                        </a:spcAft>
                      </a:pPr>
                      <a:r>
                        <a:rPr lang="en-US" sz="1000" b="0" baseline="0" dirty="0">
                          <a:effectLst/>
                          <a:latin typeface="+mn-lt"/>
                          <a:ea typeface="Times New Roman" panose="02020603050405020304" pitchFamily="18" charset="0"/>
                          <a:cs typeface="Times New Roman" panose="02020603050405020304" pitchFamily="18" charset="0"/>
                        </a:rPr>
                        <a:t>Stuffing (G)</a:t>
                      </a:r>
                      <a:endParaRPr lang="en-US" sz="1000" b="0" dirty="0">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hangingPunct="0">
                        <a:spcAft>
                          <a:spcPts val="0"/>
                        </a:spcAft>
                      </a:pPr>
                      <a:r>
                        <a:rPr lang="en-US" sz="1000" b="0" dirty="0">
                          <a:effectLst/>
                          <a:latin typeface="+mn-lt"/>
                          <a:ea typeface="Times New Roman" panose="02020603050405020304" pitchFamily="18" charset="0"/>
                          <a:cs typeface="Times New Roman" panose="02020603050405020304" pitchFamily="18" charset="0"/>
                        </a:rPr>
                        <a:t> Chips</a:t>
                      </a:r>
                    </a:p>
                    <a:p>
                      <a:pPr algn="ctr" hangingPunct="0">
                        <a:spcAft>
                          <a:spcPts val="0"/>
                        </a:spcAft>
                      </a:pPr>
                      <a:r>
                        <a:rPr lang="en-US" sz="1000" b="0" dirty="0">
                          <a:effectLst/>
                          <a:latin typeface="+mn-lt"/>
                          <a:ea typeface="Times New Roman" panose="02020603050405020304" pitchFamily="18" charset="0"/>
                          <a:cs typeface="Times New Roman" panose="02020603050405020304" pitchFamily="18" charset="0"/>
                        </a:rPr>
                        <a:t>Peas or Beans</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3565377415"/>
                  </a:ext>
                </a:extLst>
              </a:tr>
              <a:tr h="558334">
                <a:tc>
                  <a:txBody>
                    <a:bodyPr/>
                    <a:lstStyle/>
                    <a:p>
                      <a:pPr algn="l" hangingPunct="0">
                        <a:spcAft>
                          <a:spcPts val="0"/>
                        </a:spcAft>
                      </a:pPr>
                      <a:r>
                        <a:rPr lang="en-US" sz="700" b="1">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SANDWICH</a:t>
                      </a:r>
                      <a:endParaRPr lang="en-GB" sz="700">
                        <a:effectLst/>
                        <a:latin typeface="MS Sans Serif"/>
                        <a:ea typeface="Times New Roman" panose="02020603050405020304" pitchFamily="18" charset="0"/>
                        <a:cs typeface="Times New Roman" panose="02020603050405020304" pitchFamily="18" charset="0"/>
                      </a:endParaRPr>
                    </a:p>
                  </a:txBody>
                  <a:tcPr marL="25615" marR="25615" marT="25615" marB="2561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E47933"/>
                    </a:solidFill>
                  </a:tcPr>
                </a:tc>
                <a:tc>
                  <a:txBody>
                    <a:bodyPr/>
                    <a:lstStyle/>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 Egg Mayonnaise</a:t>
                      </a:r>
                    </a:p>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Roll  (G\E)</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DE9D9"/>
                    </a:solidFill>
                  </a:tcPr>
                </a:tc>
                <a:tc>
                  <a:txBody>
                    <a:bodyPr/>
                    <a:lstStyle/>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 Tuna &amp; Mayonnaise  Sandwich (G\F\E)</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DE9D9"/>
                    </a:solidFill>
                  </a:tcPr>
                </a:tc>
                <a:tc>
                  <a:txBody>
                    <a:bodyPr/>
                    <a:lstStyle/>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 Cheese Roll</a:t>
                      </a:r>
                    </a:p>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(G\M)</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DE9D9"/>
                    </a:solidFill>
                  </a:tcPr>
                </a:tc>
                <a:tc>
                  <a:txBody>
                    <a:bodyPr/>
                    <a:lstStyle/>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Ham Sandwich (G)</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DE9D9"/>
                    </a:solidFill>
                  </a:tcPr>
                </a:tc>
                <a:tc>
                  <a:txBody>
                    <a:bodyPr/>
                    <a:lstStyle/>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 Chicken &amp; Mayonnaise Wrap (G\E)</a:t>
                      </a: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DE9D9"/>
                    </a:solidFill>
                  </a:tcPr>
                </a:tc>
                <a:extLst>
                  <a:ext uri="{0D108BD9-81ED-4DB2-BD59-A6C34878D82A}">
                    <a16:rowId xmlns:a16="http://schemas.microsoft.com/office/drawing/2014/main" val="665927884"/>
                  </a:ext>
                </a:extLst>
              </a:tr>
              <a:tr h="751149">
                <a:tc>
                  <a:txBody>
                    <a:bodyPr/>
                    <a:lstStyle/>
                    <a:p>
                      <a:pPr algn="l" hangingPunct="0">
                        <a:spcAft>
                          <a:spcPts val="0"/>
                        </a:spcAft>
                      </a:pPr>
                      <a:r>
                        <a:rPr lang="en-US" sz="700" b="1">
                          <a:solidFill>
                            <a:srgbClr val="008000"/>
                          </a:solidFill>
                          <a:effectLst/>
                          <a:latin typeface="Arial" panose="020B0604020202020204" pitchFamily="34" charset="0"/>
                          <a:ea typeface="Times New Roman" panose="02020603050405020304" pitchFamily="18" charset="0"/>
                          <a:cs typeface="Times New Roman" panose="02020603050405020304" pitchFamily="18" charset="0"/>
                        </a:rPr>
                        <a:t>PUDDING</a:t>
                      </a:r>
                      <a:endParaRPr lang="en-GB" sz="700">
                        <a:effectLst/>
                        <a:latin typeface="MS Sans Serif"/>
                        <a:ea typeface="Times New Roman" panose="02020603050405020304" pitchFamily="18" charset="0"/>
                        <a:cs typeface="Times New Roman" panose="02020603050405020304" pitchFamily="18" charset="0"/>
                      </a:endParaRPr>
                    </a:p>
                  </a:txBody>
                  <a:tcPr marL="25615" marR="25615" marT="25615" marB="2561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FFFFFF"/>
                    </a:solidFill>
                  </a:tcPr>
                </a:tc>
                <a:tc>
                  <a:txBody>
                    <a:bodyPr/>
                    <a:lstStyle/>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 Banana Cake  (G/ E</a:t>
                      </a:r>
                    </a:p>
                    <a:p>
                      <a:pPr algn="ctr" hangingPunct="0">
                        <a:spcAft>
                          <a:spcPts val="0"/>
                        </a:spcAft>
                      </a:pPr>
                      <a:r>
                        <a:rPr lang="en-US" sz="1000" dirty="0">
                          <a:effectLst/>
                          <a:latin typeface="+mn-lt"/>
                          <a:ea typeface="Times New Roman" panose="02020603050405020304" pitchFamily="18" charset="0"/>
                          <a:cs typeface="Times New Roman" panose="02020603050405020304" pitchFamily="18" charset="0"/>
                        </a:rPr>
                        <a:t>Fresh</a:t>
                      </a:r>
                      <a:r>
                        <a:rPr lang="en-US" sz="1000" baseline="0" dirty="0">
                          <a:effectLst/>
                          <a:latin typeface="+mn-lt"/>
                          <a:ea typeface="Times New Roman" panose="02020603050405020304" pitchFamily="18" charset="0"/>
                          <a:cs typeface="Times New Roman" panose="02020603050405020304" pitchFamily="18" charset="0"/>
                        </a:rPr>
                        <a:t> Fruit</a:t>
                      </a:r>
                    </a:p>
                    <a:p>
                      <a:pPr algn="ctr" hangingPunct="0">
                        <a:spcAft>
                          <a:spcPts val="0"/>
                        </a:spcAft>
                      </a:pPr>
                      <a:r>
                        <a:rPr lang="en-US" sz="1000" baseline="0" dirty="0">
                          <a:effectLst/>
                          <a:latin typeface="+mn-lt"/>
                          <a:ea typeface="Times New Roman" panose="02020603050405020304" pitchFamily="18" charset="0"/>
                          <a:cs typeface="Times New Roman" panose="02020603050405020304" pitchFamily="18" charset="0"/>
                        </a:rPr>
                        <a:t>Homemade Yogurt (M)</a:t>
                      </a:r>
                    </a:p>
                    <a:p>
                      <a:pPr algn="ctr" hangingPunct="0">
                        <a:spcAft>
                          <a:spcPts val="0"/>
                        </a:spcAft>
                      </a:pPr>
                      <a:endParaRPr lang="en-US" sz="1000" b="0" kern="1200" dirty="0">
                        <a:solidFill>
                          <a:schemeClr val="tx1"/>
                        </a:solidFill>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 Jelly</a:t>
                      </a:r>
                    </a:p>
                    <a:p>
                      <a:pPr algn="ctr" hangingPunct="0">
                        <a:spcAft>
                          <a:spcPts val="0"/>
                        </a:spcAft>
                      </a:pPr>
                      <a:r>
                        <a:rPr lang="en-US" sz="1000" dirty="0">
                          <a:effectLst/>
                          <a:latin typeface="+mn-lt"/>
                          <a:ea typeface="Times New Roman" panose="02020603050405020304" pitchFamily="18" charset="0"/>
                          <a:cs typeface="Times New Roman" panose="02020603050405020304" pitchFamily="18" charset="0"/>
                        </a:rPr>
                        <a:t>Fresh</a:t>
                      </a:r>
                      <a:r>
                        <a:rPr lang="en-US" sz="1000" baseline="0" dirty="0">
                          <a:effectLst/>
                          <a:latin typeface="+mn-lt"/>
                          <a:ea typeface="Times New Roman" panose="02020603050405020304" pitchFamily="18" charset="0"/>
                          <a:cs typeface="Times New Roman" panose="02020603050405020304" pitchFamily="18" charset="0"/>
                        </a:rPr>
                        <a:t> Fruit</a:t>
                      </a:r>
                    </a:p>
                    <a:p>
                      <a:pPr algn="ctr" hangingPunct="0">
                        <a:spcAft>
                          <a:spcPts val="0"/>
                        </a:spcAft>
                      </a:pPr>
                      <a:r>
                        <a:rPr lang="en-US" sz="1000" baseline="0" dirty="0">
                          <a:effectLst/>
                          <a:latin typeface="+mn-lt"/>
                          <a:ea typeface="Times New Roman" panose="02020603050405020304" pitchFamily="18" charset="0"/>
                          <a:cs typeface="Times New Roman" panose="02020603050405020304" pitchFamily="18" charset="0"/>
                        </a:rPr>
                        <a:t>Homemade Yogurt (M)</a:t>
                      </a:r>
                    </a:p>
                    <a:p>
                      <a:pPr algn="ctr" hangingPunct="0">
                        <a:spcAft>
                          <a:spcPts val="0"/>
                        </a:spcAft>
                      </a:pPr>
                      <a:endParaRPr lang="en-US" sz="1000" b="0" kern="1200" dirty="0">
                        <a:solidFill>
                          <a:schemeClr val="tx1"/>
                        </a:solidFill>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hangingPunct="0">
                        <a:spcAft>
                          <a:spcPts val="0"/>
                        </a:spcAft>
                      </a:pPr>
                      <a:r>
                        <a:rPr lang="en-US" sz="1000" dirty="0">
                          <a:effectLst/>
                          <a:latin typeface="+mn-lt"/>
                          <a:ea typeface="Times New Roman" panose="02020603050405020304" pitchFamily="18" charset="0"/>
                          <a:cs typeface="Times New Roman" panose="02020603050405020304" pitchFamily="18" charset="0"/>
                        </a:rPr>
                        <a:t>Fresh</a:t>
                      </a:r>
                      <a:r>
                        <a:rPr lang="en-US" sz="1000" baseline="0" dirty="0">
                          <a:effectLst/>
                          <a:latin typeface="+mn-lt"/>
                          <a:ea typeface="Times New Roman" panose="02020603050405020304" pitchFamily="18" charset="0"/>
                          <a:cs typeface="Times New Roman" panose="02020603050405020304" pitchFamily="18" charset="0"/>
                        </a:rPr>
                        <a:t> Fruit</a:t>
                      </a:r>
                    </a:p>
                    <a:p>
                      <a:pPr algn="ctr" hangingPunct="0">
                        <a:spcAft>
                          <a:spcPts val="0"/>
                        </a:spcAft>
                      </a:pPr>
                      <a:r>
                        <a:rPr lang="en-US" sz="1000" baseline="0" dirty="0">
                          <a:effectLst/>
                          <a:latin typeface="+mn-lt"/>
                          <a:ea typeface="Times New Roman" panose="02020603050405020304" pitchFamily="18" charset="0"/>
                          <a:cs typeface="Times New Roman" panose="02020603050405020304" pitchFamily="18" charset="0"/>
                        </a:rPr>
                        <a:t>Homemade Yogurt (M)</a:t>
                      </a:r>
                    </a:p>
                    <a:p>
                      <a:pPr algn="ctr" hangingPunct="0">
                        <a:spcAft>
                          <a:spcPts val="0"/>
                        </a:spcAft>
                      </a:pPr>
                      <a:endParaRPr lang="en-US" sz="1000" b="0" kern="1200" dirty="0">
                        <a:solidFill>
                          <a:schemeClr val="tx1"/>
                        </a:solidFill>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 Cookie (G)</a:t>
                      </a:r>
                    </a:p>
                    <a:p>
                      <a:pPr algn="ctr" hangingPunct="0">
                        <a:spcAft>
                          <a:spcPts val="0"/>
                        </a:spcAft>
                      </a:pPr>
                      <a:r>
                        <a:rPr lang="en-US" sz="1000" dirty="0">
                          <a:effectLst/>
                          <a:latin typeface="+mn-lt"/>
                          <a:ea typeface="Times New Roman" panose="02020603050405020304" pitchFamily="18" charset="0"/>
                          <a:cs typeface="Times New Roman" panose="02020603050405020304" pitchFamily="18" charset="0"/>
                        </a:rPr>
                        <a:t>Fresh</a:t>
                      </a:r>
                      <a:r>
                        <a:rPr lang="en-US" sz="1000" baseline="0" dirty="0">
                          <a:effectLst/>
                          <a:latin typeface="+mn-lt"/>
                          <a:ea typeface="Times New Roman" panose="02020603050405020304" pitchFamily="18" charset="0"/>
                          <a:cs typeface="Times New Roman" panose="02020603050405020304" pitchFamily="18" charset="0"/>
                        </a:rPr>
                        <a:t> Fruit</a:t>
                      </a:r>
                    </a:p>
                    <a:p>
                      <a:pPr algn="ctr" hangingPunct="0">
                        <a:spcAft>
                          <a:spcPts val="0"/>
                        </a:spcAft>
                      </a:pPr>
                      <a:r>
                        <a:rPr lang="en-US" sz="1000" baseline="0" dirty="0">
                          <a:effectLst/>
                          <a:latin typeface="+mn-lt"/>
                          <a:ea typeface="Times New Roman" panose="02020603050405020304" pitchFamily="18" charset="0"/>
                          <a:cs typeface="Times New Roman" panose="02020603050405020304" pitchFamily="18" charset="0"/>
                        </a:rPr>
                        <a:t>Homemade Yogurt (M)</a:t>
                      </a:r>
                    </a:p>
                    <a:p>
                      <a:pPr algn="ctr" hangingPunct="0">
                        <a:spcAft>
                          <a:spcPts val="0"/>
                        </a:spcAft>
                      </a:pPr>
                      <a:endParaRPr lang="en-US" sz="1000" b="0" kern="1200" dirty="0">
                        <a:solidFill>
                          <a:schemeClr val="tx1"/>
                        </a:solidFill>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hangingPunct="0">
                        <a:spcAft>
                          <a:spcPts val="0"/>
                        </a:spcAft>
                      </a:pPr>
                      <a:r>
                        <a:rPr lang="en-US" sz="1000" b="0" kern="1200" dirty="0">
                          <a:solidFill>
                            <a:schemeClr val="tx1"/>
                          </a:solidFill>
                          <a:effectLst/>
                          <a:latin typeface="+mn-lt"/>
                          <a:ea typeface="Times New Roman" panose="02020603050405020304" pitchFamily="18" charset="0"/>
                          <a:cs typeface="Times New Roman" panose="02020603050405020304" pitchFamily="18" charset="0"/>
                        </a:rPr>
                        <a:t>Ice Cream (M)</a:t>
                      </a:r>
                    </a:p>
                    <a:p>
                      <a:pPr algn="ctr" hangingPunct="0">
                        <a:spcAft>
                          <a:spcPts val="0"/>
                        </a:spcAft>
                      </a:pPr>
                      <a:r>
                        <a:rPr lang="en-US" sz="1000" dirty="0">
                          <a:effectLst/>
                          <a:latin typeface="+mn-lt"/>
                          <a:ea typeface="Times New Roman" panose="02020603050405020304" pitchFamily="18" charset="0"/>
                          <a:cs typeface="Times New Roman" panose="02020603050405020304" pitchFamily="18" charset="0"/>
                        </a:rPr>
                        <a:t>Fresh</a:t>
                      </a:r>
                      <a:r>
                        <a:rPr lang="en-US" sz="1000" baseline="0" dirty="0">
                          <a:effectLst/>
                          <a:latin typeface="+mn-lt"/>
                          <a:ea typeface="Times New Roman" panose="02020603050405020304" pitchFamily="18" charset="0"/>
                          <a:cs typeface="Times New Roman" panose="02020603050405020304" pitchFamily="18" charset="0"/>
                        </a:rPr>
                        <a:t> Fruit</a:t>
                      </a:r>
                    </a:p>
                    <a:p>
                      <a:pPr algn="ctr" hangingPunct="0">
                        <a:spcAft>
                          <a:spcPts val="0"/>
                        </a:spcAft>
                      </a:pPr>
                      <a:r>
                        <a:rPr lang="en-US" sz="1000" baseline="0" dirty="0">
                          <a:effectLst/>
                          <a:latin typeface="+mn-lt"/>
                          <a:ea typeface="Times New Roman" panose="02020603050405020304" pitchFamily="18" charset="0"/>
                          <a:cs typeface="Times New Roman" panose="02020603050405020304" pitchFamily="18" charset="0"/>
                        </a:rPr>
                        <a:t>Homemade Yogurt (M)</a:t>
                      </a:r>
                    </a:p>
                    <a:p>
                      <a:pPr algn="ctr" hangingPunct="0">
                        <a:spcAft>
                          <a:spcPts val="0"/>
                        </a:spcAft>
                      </a:pPr>
                      <a:endParaRPr lang="en-US" sz="1000" b="0" kern="1200" dirty="0">
                        <a:solidFill>
                          <a:schemeClr val="tx1"/>
                        </a:solidFill>
                        <a:effectLst/>
                        <a:latin typeface="+mn-lt"/>
                        <a:ea typeface="Times New Roman" panose="02020603050405020304" pitchFamily="18" charset="0"/>
                        <a:cs typeface="Times New Roman" panose="02020603050405020304" pitchFamily="18" charset="0"/>
                      </a:endParaRPr>
                    </a:p>
                  </a:txBody>
                  <a:tcPr marL="36195" marR="36195" marT="36195" marB="36195"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2983303820"/>
                  </a:ext>
                </a:extLst>
              </a:tr>
            </a:tbl>
          </a:graphicData>
        </a:graphic>
      </p:graphicFrame>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03700" y="87991"/>
            <a:ext cx="1170374" cy="1170374"/>
          </a:xfrm>
          <a:prstGeom prst="rect">
            <a:avLst/>
          </a:prstGeom>
        </p:spPr>
      </p:pic>
      <p:pic>
        <p:nvPicPr>
          <p:cNvPr id="21" name="Picture 20" descr="C:\Users\mka\AppData\Local\Microsoft\Windows\INetCache\Content.MSO\90955864.tmp"/>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025589" y="3175"/>
            <a:ext cx="782832" cy="757488"/>
          </a:xfrm>
          <a:prstGeom prst="rect">
            <a:avLst/>
          </a:prstGeom>
          <a:noFill/>
          <a:ln>
            <a:noFill/>
          </a:ln>
        </p:spPr>
      </p:pic>
    </p:spTree>
    <p:extLst>
      <p:ext uri="{BB962C8B-B14F-4D97-AF65-F5344CB8AC3E}">
        <p14:creationId xmlns:p14="http://schemas.microsoft.com/office/powerpoint/2010/main" val="263323172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12046</TotalTime>
  <Words>1535</Words>
  <Application>Microsoft Office PowerPoint</Application>
  <PresentationFormat>A4 Paper (210x297 mm)</PresentationFormat>
  <Paragraphs>283</Paragraphs>
  <Slides>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Calibri</vt:lpstr>
      <vt:lpstr>Calibri Light</vt:lpstr>
      <vt:lpstr>MS Sans Serif</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Powell</dc:creator>
  <cp:lastModifiedBy>Marion Karpowicz</cp:lastModifiedBy>
  <cp:revision>275</cp:revision>
  <cp:lastPrinted>2026-07-27T08:55:47Z</cp:lastPrinted>
  <dcterms:created xsi:type="dcterms:W3CDTF">2016-11-18T10:23:28Z</dcterms:created>
  <dcterms:modified xsi:type="dcterms:W3CDTF">2026-08-18T09:39:58Z</dcterms:modified>
</cp:coreProperties>
</file>