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65" r:id="rId2"/>
    <p:sldId id="256" r:id="rId3"/>
    <p:sldId id="260" r:id="rId4"/>
    <p:sldId id="262" r:id="rId5"/>
    <p:sldId id="261" r:id="rId6"/>
    <p:sldId id="257" r:id="rId7"/>
    <p:sldId id="267" r:id="rId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2EAD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786" autoAdjust="0"/>
    <p:restoredTop sz="94660"/>
  </p:normalViewPr>
  <p:slideViewPr>
    <p:cSldViewPr snapToGrid="0">
      <p:cViewPr varScale="1">
        <p:scale>
          <a:sx n="69" d="100"/>
          <a:sy n="69" d="100"/>
        </p:scale>
        <p:origin x="572" y="4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GB"/>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D08A4CD5-5362-4AB1-A53D-8B524D11E36B}" type="datetimeFigureOut">
              <a:rPr lang="en-GB" smtClean="0"/>
              <a:t>01/03/2026</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91B74C82-52EA-4C78-8106-FAA59C1F442B}" type="slidenum">
              <a:rPr lang="en-GB" smtClean="0"/>
              <a:t>‹#›</a:t>
            </a:fld>
            <a:endParaRPr lang="en-GB" dirty="0"/>
          </a:p>
        </p:txBody>
      </p:sp>
    </p:spTree>
    <p:extLst>
      <p:ext uri="{BB962C8B-B14F-4D97-AF65-F5344CB8AC3E}">
        <p14:creationId xmlns:p14="http://schemas.microsoft.com/office/powerpoint/2010/main" val="2290759372"/>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D08A4CD5-5362-4AB1-A53D-8B524D11E36B}" type="datetimeFigureOut">
              <a:rPr lang="en-GB" smtClean="0"/>
              <a:t>01/03/2026</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91B74C82-52EA-4C78-8106-FAA59C1F442B}" type="slidenum">
              <a:rPr lang="en-GB" smtClean="0"/>
              <a:t>‹#›</a:t>
            </a:fld>
            <a:endParaRPr lang="en-GB" dirty="0"/>
          </a:p>
        </p:txBody>
      </p:sp>
    </p:spTree>
    <p:extLst>
      <p:ext uri="{BB962C8B-B14F-4D97-AF65-F5344CB8AC3E}">
        <p14:creationId xmlns:p14="http://schemas.microsoft.com/office/powerpoint/2010/main" val="2614592509"/>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D08A4CD5-5362-4AB1-A53D-8B524D11E36B}" type="datetimeFigureOut">
              <a:rPr lang="en-GB" smtClean="0"/>
              <a:t>01/03/2026</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91B74C82-52EA-4C78-8106-FAA59C1F442B}" type="slidenum">
              <a:rPr lang="en-GB" smtClean="0"/>
              <a:t>‹#›</a:t>
            </a:fld>
            <a:endParaRPr lang="en-GB" dirty="0"/>
          </a:p>
        </p:txBody>
      </p:sp>
    </p:spTree>
    <p:extLst>
      <p:ext uri="{BB962C8B-B14F-4D97-AF65-F5344CB8AC3E}">
        <p14:creationId xmlns:p14="http://schemas.microsoft.com/office/powerpoint/2010/main" val="724729712"/>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D08A4CD5-5362-4AB1-A53D-8B524D11E36B}" type="datetimeFigureOut">
              <a:rPr lang="en-GB" smtClean="0"/>
              <a:t>01/03/2026</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91B74C82-52EA-4C78-8106-FAA59C1F442B}" type="slidenum">
              <a:rPr lang="en-GB" smtClean="0"/>
              <a:t>‹#›</a:t>
            </a:fld>
            <a:endParaRPr lang="en-GB" dirty="0"/>
          </a:p>
        </p:txBody>
      </p:sp>
    </p:spTree>
    <p:extLst>
      <p:ext uri="{BB962C8B-B14F-4D97-AF65-F5344CB8AC3E}">
        <p14:creationId xmlns:p14="http://schemas.microsoft.com/office/powerpoint/2010/main" val="4120617948"/>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GB"/>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D08A4CD5-5362-4AB1-A53D-8B524D11E36B}" type="datetimeFigureOut">
              <a:rPr lang="en-GB" smtClean="0"/>
              <a:t>01/03/2026</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91B74C82-52EA-4C78-8106-FAA59C1F442B}" type="slidenum">
              <a:rPr lang="en-GB" smtClean="0"/>
              <a:t>‹#›</a:t>
            </a:fld>
            <a:endParaRPr lang="en-GB" dirty="0"/>
          </a:p>
        </p:txBody>
      </p:sp>
    </p:spTree>
    <p:extLst>
      <p:ext uri="{BB962C8B-B14F-4D97-AF65-F5344CB8AC3E}">
        <p14:creationId xmlns:p14="http://schemas.microsoft.com/office/powerpoint/2010/main" val="1567189699"/>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838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D08A4CD5-5362-4AB1-A53D-8B524D11E36B}" type="datetimeFigureOut">
              <a:rPr lang="en-GB" smtClean="0"/>
              <a:t>01/03/2026</a:t>
            </a:fld>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91B74C82-52EA-4C78-8106-FAA59C1F442B}" type="slidenum">
              <a:rPr lang="en-GB" smtClean="0"/>
              <a:t>‹#›</a:t>
            </a:fld>
            <a:endParaRPr lang="en-GB" dirty="0"/>
          </a:p>
        </p:txBody>
      </p:sp>
    </p:spTree>
    <p:extLst>
      <p:ext uri="{BB962C8B-B14F-4D97-AF65-F5344CB8AC3E}">
        <p14:creationId xmlns:p14="http://schemas.microsoft.com/office/powerpoint/2010/main" val="2807957779"/>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GB"/>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D08A4CD5-5362-4AB1-A53D-8B524D11E36B}" type="datetimeFigureOut">
              <a:rPr lang="en-GB" smtClean="0"/>
              <a:t>01/03/2026</a:t>
            </a:fld>
            <a:endParaRPr lang="en-GB" dirty="0"/>
          </a:p>
        </p:txBody>
      </p:sp>
      <p:sp>
        <p:nvSpPr>
          <p:cNvPr id="8" name="Footer Placeholder 7"/>
          <p:cNvSpPr>
            <a:spLocks noGrp="1"/>
          </p:cNvSpPr>
          <p:nvPr>
            <p:ph type="ftr" sz="quarter" idx="11"/>
          </p:nvPr>
        </p:nvSpPr>
        <p:spPr/>
        <p:txBody>
          <a:bodyPr/>
          <a:lstStyle/>
          <a:p>
            <a:endParaRPr lang="en-GB" dirty="0"/>
          </a:p>
        </p:txBody>
      </p:sp>
      <p:sp>
        <p:nvSpPr>
          <p:cNvPr id="9" name="Slide Number Placeholder 8"/>
          <p:cNvSpPr>
            <a:spLocks noGrp="1"/>
          </p:cNvSpPr>
          <p:nvPr>
            <p:ph type="sldNum" sz="quarter" idx="12"/>
          </p:nvPr>
        </p:nvSpPr>
        <p:spPr/>
        <p:txBody>
          <a:bodyPr/>
          <a:lstStyle/>
          <a:p>
            <a:fld id="{91B74C82-52EA-4C78-8106-FAA59C1F442B}" type="slidenum">
              <a:rPr lang="en-GB" smtClean="0"/>
              <a:t>‹#›</a:t>
            </a:fld>
            <a:endParaRPr lang="en-GB" dirty="0"/>
          </a:p>
        </p:txBody>
      </p:sp>
    </p:spTree>
    <p:extLst>
      <p:ext uri="{BB962C8B-B14F-4D97-AF65-F5344CB8AC3E}">
        <p14:creationId xmlns:p14="http://schemas.microsoft.com/office/powerpoint/2010/main" val="2704925732"/>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D08A4CD5-5362-4AB1-A53D-8B524D11E36B}" type="datetimeFigureOut">
              <a:rPr lang="en-GB" smtClean="0"/>
              <a:t>01/03/2026</a:t>
            </a:fld>
            <a:endParaRPr lang="en-GB" dirty="0"/>
          </a:p>
        </p:txBody>
      </p:sp>
      <p:sp>
        <p:nvSpPr>
          <p:cNvPr id="4" name="Footer Placeholder 3"/>
          <p:cNvSpPr>
            <a:spLocks noGrp="1"/>
          </p:cNvSpPr>
          <p:nvPr>
            <p:ph type="ftr" sz="quarter" idx="11"/>
          </p:nvPr>
        </p:nvSpPr>
        <p:spPr/>
        <p:txBody>
          <a:bodyPr/>
          <a:lstStyle/>
          <a:p>
            <a:endParaRPr lang="en-GB" dirty="0"/>
          </a:p>
        </p:txBody>
      </p:sp>
      <p:sp>
        <p:nvSpPr>
          <p:cNvPr id="5" name="Slide Number Placeholder 4"/>
          <p:cNvSpPr>
            <a:spLocks noGrp="1"/>
          </p:cNvSpPr>
          <p:nvPr>
            <p:ph type="sldNum" sz="quarter" idx="12"/>
          </p:nvPr>
        </p:nvSpPr>
        <p:spPr/>
        <p:txBody>
          <a:bodyPr/>
          <a:lstStyle/>
          <a:p>
            <a:fld id="{91B74C82-52EA-4C78-8106-FAA59C1F442B}" type="slidenum">
              <a:rPr lang="en-GB" smtClean="0"/>
              <a:t>‹#›</a:t>
            </a:fld>
            <a:endParaRPr lang="en-GB" dirty="0"/>
          </a:p>
        </p:txBody>
      </p:sp>
    </p:spTree>
    <p:extLst>
      <p:ext uri="{BB962C8B-B14F-4D97-AF65-F5344CB8AC3E}">
        <p14:creationId xmlns:p14="http://schemas.microsoft.com/office/powerpoint/2010/main" val="2746949739"/>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08A4CD5-5362-4AB1-A53D-8B524D11E36B}" type="datetimeFigureOut">
              <a:rPr lang="en-GB" smtClean="0"/>
              <a:t>01/03/2026</a:t>
            </a:fld>
            <a:endParaRPr lang="en-GB" dirty="0"/>
          </a:p>
        </p:txBody>
      </p:sp>
      <p:sp>
        <p:nvSpPr>
          <p:cNvPr id="3" name="Footer Placeholder 2"/>
          <p:cNvSpPr>
            <a:spLocks noGrp="1"/>
          </p:cNvSpPr>
          <p:nvPr>
            <p:ph type="ftr" sz="quarter" idx="11"/>
          </p:nvPr>
        </p:nvSpPr>
        <p:spPr/>
        <p:txBody>
          <a:bodyPr/>
          <a:lstStyle/>
          <a:p>
            <a:endParaRPr lang="en-GB" dirty="0"/>
          </a:p>
        </p:txBody>
      </p:sp>
      <p:sp>
        <p:nvSpPr>
          <p:cNvPr id="4" name="Slide Number Placeholder 3"/>
          <p:cNvSpPr>
            <a:spLocks noGrp="1"/>
          </p:cNvSpPr>
          <p:nvPr>
            <p:ph type="sldNum" sz="quarter" idx="12"/>
          </p:nvPr>
        </p:nvSpPr>
        <p:spPr/>
        <p:txBody>
          <a:bodyPr/>
          <a:lstStyle/>
          <a:p>
            <a:fld id="{91B74C82-52EA-4C78-8106-FAA59C1F442B}" type="slidenum">
              <a:rPr lang="en-GB" smtClean="0"/>
              <a:t>‹#›</a:t>
            </a:fld>
            <a:endParaRPr lang="en-GB" dirty="0"/>
          </a:p>
        </p:txBody>
      </p:sp>
    </p:spTree>
    <p:extLst>
      <p:ext uri="{BB962C8B-B14F-4D97-AF65-F5344CB8AC3E}">
        <p14:creationId xmlns:p14="http://schemas.microsoft.com/office/powerpoint/2010/main" val="2828069584"/>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GB"/>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D08A4CD5-5362-4AB1-A53D-8B524D11E36B}" type="datetimeFigureOut">
              <a:rPr lang="en-GB" smtClean="0"/>
              <a:t>01/03/2026</a:t>
            </a:fld>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91B74C82-52EA-4C78-8106-FAA59C1F442B}" type="slidenum">
              <a:rPr lang="en-GB" smtClean="0"/>
              <a:t>‹#›</a:t>
            </a:fld>
            <a:endParaRPr lang="en-GB" dirty="0"/>
          </a:p>
        </p:txBody>
      </p:sp>
    </p:spTree>
    <p:extLst>
      <p:ext uri="{BB962C8B-B14F-4D97-AF65-F5344CB8AC3E}">
        <p14:creationId xmlns:p14="http://schemas.microsoft.com/office/powerpoint/2010/main" val="2542660008"/>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GB"/>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D08A4CD5-5362-4AB1-A53D-8B524D11E36B}" type="datetimeFigureOut">
              <a:rPr lang="en-GB" smtClean="0"/>
              <a:t>01/03/2026</a:t>
            </a:fld>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91B74C82-52EA-4C78-8106-FAA59C1F442B}" type="slidenum">
              <a:rPr lang="en-GB" smtClean="0"/>
              <a:t>‹#›</a:t>
            </a:fld>
            <a:endParaRPr lang="en-GB" dirty="0"/>
          </a:p>
        </p:txBody>
      </p:sp>
    </p:spTree>
    <p:extLst>
      <p:ext uri="{BB962C8B-B14F-4D97-AF65-F5344CB8AC3E}">
        <p14:creationId xmlns:p14="http://schemas.microsoft.com/office/powerpoint/2010/main" val="1019537258"/>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08A4CD5-5362-4AB1-A53D-8B524D11E36B}" type="datetimeFigureOut">
              <a:rPr lang="en-GB" smtClean="0"/>
              <a:t>01/03/2026</a:t>
            </a:fld>
            <a:endParaRPr lang="en-GB"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1B74C82-52EA-4C78-8106-FAA59C1F442B}" type="slidenum">
              <a:rPr lang="en-GB" smtClean="0"/>
              <a:t>‹#›</a:t>
            </a:fld>
            <a:endParaRPr lang="en-GB" dirty="0"/>
          </a:p>
        </p:txBody>
      </p:sp>
    </p:spTree>
    <p:extLst>
      <p:ext uri="{BB962C8B-B14F-4D97-AF65-F5344CB8AC3E}">
        <p14:creationId xmlns:p14="http://schemas.microsoft.com/office/powerpoint/2010/main" val="388263780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mc:Choice xmlns:p14="http://schemas.microsoft.com/office/powerpoint/2010/main" Requires="p14">
      <p:transition p14:dur="0"/>
    </mc:Choice>
    <mc:Fallback>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3" Type="http://schemas.openxmlformats.org/officeDocument/2006/relationships/hyperlink" Target="https://www.youtube.com/watch?v=QFxqblO2zlE" TargetMode="External"/><Relationship Id="rId7" Type="http://schemas.openxmlformats.org/officeDocument/2006/relationships/image" Target="../media/image11.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s>
</file>

<file path=ppt/slides/_rels/slide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13.png"/></Relationships>
</file>

<file path=ppt/slides/_rels/slide5.xml.rels><?xml version="1.0" encoding="UTF-8" standalone="yes"?>
<Relationships xmlns="http://schemas.openxmlformats.org/package/2006/relationships"><Relationship Id="rId3" Type="http://schemas.openxmlformats.org/officeDocument/2006/relationships/hyperlink" Target="https://www.youtube.com/watch?v=n09Rb3OTKfw" TargetMode="External"/><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16.png"/></Relationships>
</file>

<file path=ppt/slides/_rels/slide6.xml.rels><?xml version="1.0" encoding="UTF-8" standalone="yes"?>
<Relationships xmlns="http://schemas.openxmlformats.org/package/2006/relationships"><Relationship Id="rId8" Type="http://schemas.openxmlformats.org/officeDocument/2006/relationships/image" Target="../media/image21.png"/><Relationship Id="rId13" Type="http://schemas.openxmlformats.org/officeDocument/2006/relationships/image" Target="../media/image26.png"/><Relationship Id="rId3" Type="http://schemas.openxmlformats.org/officeDocument/2006/relationships/hyperlink" Target="https://www.youtube.com/watch?v=G1swqmQSJnM" TargetMode="External"/><Relationship Id="rId7" Type="http://schemas.openxmlformats.org/officeDocument/2006/relationships/image" Target="../media/image20.png"/><Relationship Id="rId12" Type="http://schemas.openxmlformats.org/officeDocument/2006/relationships/image" Target="../media/image25.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19.png"/><Relationship Id="rId11" Type="http://schemas.openxmlformats.org/officeDocument/2006/relationships/image" Target="../media/image24.png"/><Relationship Id="rId5" Type="http://schemas.openxmlformats.org/officeDocument/2006/relationships/image" Target="../media/image18.png"/><Relationship Id="rId10" Type="http://schemas.openxmlformats.org/officeDocument/2006/relationships/image" Target="../media/image23.png"/><Relationship Id="rId4" Type="http://schemas.openxmlformats.org/officeDocument/2006/relationships/image" Target="../media/image17.png"/><Relationship Id="rId9" Type="http://schemas.openxmlformats.org/officeDocument/2006/relationships/image" Target="../media/image22.png"/></Relationships>
</file>

<file path=ppt/slides/_rels/slide7.xml.rels><?xml version="1.0" encoding="UTF-8" standalone="yes"?>
<Relationships xmlns="http://schemas.openxmlformats.org/package/2006/relationships"><Relationship Id="rId3" Type="http://schemas.openxmlformats.org/officeDocument/2006/relationships/hyperlink" Target="https://www.british-sign.co.uk/what-is-british-sign-language/" TargetMode="External"/><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hyperlink" Target="https://www.youtube.com/watch?v=1l951PsA3Sg" TargetMode="External"/><Relationship Id="rId5" Type="http://schemas.openxmlformats.org/officeDocument/2006/relationships/hyperlink" Target="https://www.youtube.com/playlist?list=PLibdbQXeyr22j4qbGGPyKjlHvxBn62bgK" TargetMode="External"/><Relationship Id="rId4" Type="http://schemas.openxmlformats.org/officeDocument/2006/relationships/hyperlink" Target="https://www.british-sign.co.uk/british-sign-language/dictionary/"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041629" y="0"/>
            <a:ext cx="10108546" cy="6858000"/>
          </a:xfrm>
          <a:prstGeom prst="rect">
            <a:avLst/>
          </a:prstGeom>
          <a:solidFill>
            <a:srgbClr val="00B0F0"/>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endParaRPr lang="en-GB" sz="4000" dirty="0">
              <a:solidFill>
                <a:prstClr val="black"/>
              </a:solidFill>
              <a:latin typeface="Arial" panose="020B0604020202020204" pitchFamily="34" charset="0"/>
              <a:cs typeface="Arial" panose="020B0604020202020204" pitchFamily="34" charset="0"/>
            </a:endParaRPr>
          </a:p>
        </p:txBody>
      </p:sp>
      <p:sp>
        <p:nvSpPr>
          <p:cNvPr id="5" name="TextBox 4"/>
          <p:cNvSpPr txBox="1"/>
          <p:nvPr/>
        </p:nvSpPr>
        <p:spPr>
          <a:xfrm rot="16200000">
            <a:off x="-2970506" y="2893713"/>
            <a:ext cx="6945744" cy="861774"/>
          </a:xfrm>
          <a:prstGeom prst="rect">
            <a:avLst/>
          </a:prstGeom>
          <a:noFill/>
        </p:spPr>
        <p:txBody>
          <a:bodyPr wrap="square" rtlCol="0">
            <a:spAutoFit/>
          </a:bodyPr>
          <a:lstStyle/>
          <a:p>
            <a:pPr algn="ctr"/>
            <a:r>
              <a:rPr lang="en-US" sz="5000" dirty="0" smtClean="0">
                <a:latin typeface="Arial" panose="020B0604020202020204" pitchFamily="34" charset="0"/>
                <a:cs typeface="Arial" panose="020B0604020202020204" pitchFamily="34" charset="0"/>
              </a:rPr>
              <a:t>Language of the month</a:t>
            </a:r>
            <a:endParaRPr lang="en-GB" sz="5000" dirty="0">
              <a:latin typeface="Arial" panose="020B0604020202020204" pitchFamily="34" charset="0"/>
              <a:cs typeface="Arial" panose="020B0604020202020204" pitchFamily="34" charset="0"/>
            </a:endParaRPr>
          </a:p>
        </p:txBody>
      </p:sp>
      <p:sp>
        <p:nvSpPr>
          <p:cNvPr id="6" name="TextBox 5"/>
          <p:cNvSpPr txBox="1"/>
          <p:nvPr/>
        </p:nvSpPr>
        <p:spPr>
          <a:xfrm rot="16200000">
            <a:off x="8914513" y="2649789"/>
            <a:ext cx="5604118" cy="784830"/>
          </a:xfrm>
          <a:prstGeom prst="rect">
            <a:avLst/>
          </a:prstGeom>
          <a:noFill/>
        </p:spPr>
        <p:txBody>
          <a:bodyPr wrap="square" rtlCol="0">
            <a:spAutoFit/>
          </a:bodyPr>
          <a:lstStyle/>
          <a:p>
            <a:pPr lvl="0" algn="ctr"/>
            <a:r>
              <a:rPr lang="en-US" sz="4500" dirty="0" smtClean="0">
                <a:solidFill>
                  <a:prstClr val="black"/>
                </a:solidFill>
              </a:rPr>
              <a:t>March – Sign Language</a:t>
            </a:r>
            <a:endParaRPr lang="en-GB" sz="4500" b="1" dirty="0">
              <a:solidFill>
                <a:prstClr val="black"/>
              </a:solidFill>
            </a:endParaRPr>
          </a:p>
        </p:txBody>
      </p:sp>
      <p:sp>
        <p:nvSpPr>
          <p:cNvPr id="11" name="Rectangle 3"/>
          <p:cNvSpPr>
            <a:spLocks noChangeArrowheads="1"/>
          </p:cNvSpPr>
          <p:nvPr/>
        </p:nvSpPr>
        <p:spPr bwMode="auto">
          <a:xfrm>
            <a:off x="304800" y="394901"/>
            <a:ext cx="65" cy="276999"/>
          </a:xfrm>
          <a:prstGeom prst="rect">
            <a:avLst/>
          </a:prstGeom>
          <a:solidFill>
            <a:srgbClr val="F8F9FA"/>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smtClean="0">
              <a:ln>
                <a:noFill/>
              </a:ln>
              <a:solidFill>
                <a:schemeClr val="tx1"/>
              </a:solidFill>
              <a:effectLst/>
              <a:latin typeface="Arial" panose="020B0604020202020204" pitchFamily="34" charset="0"/>
            </a:endParaRPr>
          </a:p>
        </p:txBody>
      </p:sp>
      <p:pic>
        <p:nvPicPr>
          <p:cNvPr id="12" name="Picture 11"/>
          <p:cNvPicPr>
            <a:picLocks noChangeAspect="1"/>
          </p:cNvPicPr>
          <p:nvPr/>
        </p:nvPicPr>
        <p:blipFill>
          <a:blip r:embed="rId2"/>
          <a:stretch>
            <a:fillRect/>
          </a:stretch>
        </p:blipFill>
        <p:spPr>
          <a:xfrm>
            <a:off x="11258550" y="5846618"/>
            <a:ext cx="933972" cy="910328"/>
          </a:xfrm>
          <a:prstGeom prst="rect">
            <a:avLst/>
          </a:prstGeom>
        </p:spPr>
      </p:pic>
      <p:sp>
        <p:nvSpPr>
          <p:cNvPr id="2" name="TextBox 1"/>
          <p:cNvSpPr txBox="1"/>
          <p:nvPr/>
        </p:nvSpPr>
        <p:spPr>
          <a:xfrm>
            <a:off x="1210741" y="1652609"/>
            <a:ext cx="9790546" cy="5078313"/>
          </a:xfrm>
          <a:prstGeom prst="rect">
            <a:avLst/>
          </a:prstGeom>
          <a:solidFill>
            <a:schemeClr val="bg1"/>
          </a:solidFill>
        </p:spPr>
        <p:txBody>
          <a:bodyPr wrap="square" rtlCol="0">
            <a:spAutoFit/>
          </a:bodyPr>
          <a:lstStyle/>
          <a:p>
            <a:r>
              <a:rPr lang="en-US" dirty="0">
                <a:latin typeface="Arial" panose="020B0604020202020204" pitchFamily="34" charset="0"/>
                <a:cs typeface="Arial" panose="020B0604020202020204" pitchFamily="34" charset="0"/>
              </a:rPr>
              <a:t>Sign Language Week 2026 takes place from 16th to 22nd March. It is organised by the British Deaf Association</a:t>
            </a:r>
            <a:r>
              <a:rPr lang="en-US" dirty="0" smtClean="0">
                <a:latin typeface="Arial" panose="020B0604020202020204" pitchFamily="34" charset="0"/>
                <a:cs typeface="Arial" panose="020B0604020202020204" pitchFamily="34" charset="0"/>
              </a:rPr>
              <a:t>.</a:t>
            </a:r>
          </a:p>
          <a:p>
            <a:endParaRPr lang="en-US" dirty="0">
              <a:latin typeface="Arial" panose="020B0604020202020204" pitchFamily="34" charset="0"/>
              <a:cs typeface="Arial" panose="020B0604020202020204" pitchFamily="34" charset="0"/>
            </a:endParaRPr>
          </a:p>
          <a:p>
            <a:r>
              <a:rPr lang="en-US" dirty="0">
                <a:latin typeface="Arial" panose="020B0604020202020204" pitchFamily="34" charset="0"/>
                <a:cs typeface="Arial" panose="020B0604020202020204" pitchFamily="34" charset="0"/>
              </a:rPr>
              <a:t>The theme is </a:t>
            </a:r>
            <a:r>
              <a:rPr lang="en-US" b="1" dirty="0">
                <a:latin typeface="Arial" panose="020B0604020202020204" pitchFamily="34" charset="0"/>
                <a:cs typeface="Arial" panose="020B0604020202020204" pitchFamily="34" charset="0"/>
              </a:rPr>
              <a:t>“United in Sign.”</a:t>
            </a:r>
            <a:r>
              <a:rPr lang="en-US" dirty="0">
                <a:latin typeface="Arial" panose="020B0604020202020204" pitchFamily="34" charset="0"/>
                <a:cs typeface="Arial" panose="020B0604020202020204" pitchFamily="34" charset="0"/>
              </a:rPr>
              <a:t> This means people come together to celebrate sign language. </a:t>
            </a:r>
            <a:r>
              <a:rPr lang="en-US" dirty="0" smtClean="0">
                <a:latin typeface="Arial" panose="020B0604020202020204" pitchFamily="34" charset="0"/>
                <a:cs typeface="Arial" panose="020B0604020202020204" pitchFamily="34" charset="0"/>
              </a:rPr>
              <a:t>During </a:t>
            </a:r>
            <a:r>
              <a:rPr lang="en-US" dirty="0">
                <a:latin typeface="Arial" panose="020B0604020202020204" pitchFamily="34" charset="0"/>
                <a:cs typeface="Arial" panose="020B0604020202020204" pitchFamily="34" charset="0"/>
              </a:rPr>
              <a:t>this week, people learn about </a:t>
            </a:r>
            <a:r>
              <a:rPr lang="en-US" b="1" dirty="0">
                <a:latin typeface="Arial" panose="020B0604020202020204" pitchFamily="34" charset="0"/>
                <a:cs typeface="Arial" panose="020B0604020202020204" pitchFamily="34" charset="0"/>
              </a:rPr>
              <a:t>British Sign Language (BSL)</a:t>
            </a:r>
            <a:r>
              <a:rPr lang="en-US" dirty="0">
                <a:latin typeface="Arial" panose="020B0604020202020204" pitchFamily="34" charset="0"/>
                <a:cs typeface="Arial" panose="020B0604020202020204" pitchFamily="34" charset="0"/>
              </a:rPr>
              <a:t> and </a:t>
            </a:r>
            <a:r>
              <a:rPr lang="en-US" b="1" dirty="0">
                <a:latin typeface="Arial" panose="020B0604020202020204" pitchFamily="34" charset="0"/>
                <a:cs typeface="Arial" panose="020B0604020202020204" pitchFamily="34" charset="0"/>
              </a:rPr>
              <a:t>Irish Sign Language (ISL)</a:t>
            </a:r>
            <a:r>
              <a:rPr lang="en-US" dirty="0">
                <a:latin typeface="Arial" panose="020B0604020202020204" pitchFamily="34" charset="0"/>
                <a:cs typeface="Arial" panose="020B0604020202020204" pitchFamily="34" charset="0"/>
              </a:rPr>
              <a:t>. These are real languages with their own rules and grammar. They are not just actions for English words. Sign language is very important to many Deaf people and is part of who they are</a:t>
            </a:r>
            <a:r>
              <a:rPr lang="en-US" dirty="0" smtClean="0">
                <a:latin typeface="Arial" panose="020B0604020202020204" pitchFamily="34" charset="0"/>
                <a:cs typeface="Arial" panose="020B0604020202020204" pitchFamily="34" charset="0"/>
              </a:rPr>
              <a:t>.</a:t>
            </a:r>
          </a:p>
          <a:p>
            <a:endParaRPr lang="en-US" dirty="0">
              <a:latin typeface="Arial" panose="020B0604020202020204" pitchFamily="34" charset="0"/>
              <a:cs typeface="Arial" panose="020B0604020202020204" pitchFamily="34" charset="0"/>
            </a:endParaRPr>
          </a:p>
          <a:p>
            <a:r>
              <a:rPr lang="en-US" dirty="0">
                <a:latin typeface="Arial" panose="020B0604020202020204" pitchFamily="34" charset="0"/>
                <a:cs typeface="Arial" panose="020B0604020202020204" pitchFamily="34" charset="0"/>
              </a:rPr>
              <a:t>Everyone is encouraged to learn some sign language. Schools often share free lessons so children can learn simple signs. Learning to sign is a kind way to include and support Deaf people</a:t>
            </a:r>
            <a:r>
              <a:rPr lang="en-US" dirty="0" smtClean="0">
                <a:latin typeface="Arial" panose="020B0604020202020204" pitchFamily="34" charset="0"/>
                <a:cs typeface="Arial" panose="020B0604020202020204" pitchFamily="34" charset="0"/>
              </a:rPr>
              <a:t>.</a:t>
            </a:r>
          </a:p>
          <a:p>
            <a:endParaRPr lang="en-US" dirty="0">
              <a:latin typeface="Arial" panose="020B0604020202020204" pitchFamily="34" charset="0"/>
              <a:cs typeface="Arial" panose="020B0604020202020204" pitchFamily="34" charset="0"/>
            </a:endParaRPr>
          </a:p>
          <a:p>
            <a:r>
              <a:rPr lang="en-US" dirty="0" smtClean="0">
                <a:latin typeface="Arial" panose="020B0604020202020204" pitchFamily="34" charset="0"/>
                <a:cs typeface="Arial" panose="020B0604020202020204" pitchFamily="34" charset="0"/>
              </a:rPr>
              <a:t>In </a:t>
            </a:r>
            <a:r>
              <a:rPr lang="en-US" dirty="0">
                <a:latin typeface="Arial" panose="020B0604020202020204" pitchFamily="34" charset="0"/>
                <a:cs typeface="Arial" panose="020B0604020202020204" pitchFamily="34" charset="0"/>
              </a:rPr>
              <a:t>2022, British Sign Language became legally recognised in the UK. Sign Language Week helps remind everyone that sign language matters and that we should make the world easier for Deaf people to learn, work, and communicate</a:t>
            </a:r>
            <a:r>
              <a:rPr lang="en-US" dirty="0" smtClean="0">
                <a:latin typeface="Arial" panose="020B0604020202020204" pitchFamily="34" charset="0"/>
                <a:cs typeface="Arial" panose="020B0604020202020204" pitchFamily="34" charset="0"/>
              </a:rPr>
              <a:t>.</a:t>
            </a:r>
          </a:p>
          <a:p>
            <a:endParaRPr lang="en-US" dirty="0">
              <a:latin typeface="Arial" panose="020B0604020202020204" pitchFamily="34" charset="0"/>
              <a:cs typeface="Arial" panose="020B0604020202020204" pitchFamily="34" charset="0"/>
            </a:endParaRPr>
          </a:p>
          <a:p>
            <a:r>
              <a:rPr lang="en-US" dirty="0">
                <a:latin typeface="Arial" panose="020B0604020202020204" pitchFamily="34" charset="0"/>
                <a:cs typeface="Arial" panose="020B0604020202020204" pitchFamily="34" charset="0"/>
              </a:rPr>
              <a:t>Schools, workplaces, and families can all join in and learn to sign together.</a:t>
            </a:r>
          </a:p>
        </p:txBody>
      </p:sp>
      <p:pic>
        <p:nvPicPr>
          <p:cNvPr id="7" name="Picture 6"/>
          <p:cNvPicPr>
            <a:picLocks noChangeAspect="1"/>
          </p:cNvPicPr>
          <p:nvPr/>
        </p:nvPicPr>
        <p:blipFill>
          <a:blip r:embed="rId3"/>
          <a:stretch>
            <a:fillRect/>
          </a:stretch>
        </p:blipFill>
        <p:spPr>
          <a:xfrm>
            <a:off x="7369607" y="449206"/>
            <a:ext cx="3419475" cy="1076325"/>
          </a:xfrm>
          <a:prstGeom prst="rect">
            <a:avLst/>
          </a:prstGeom>
        </p:spPr>
      </p:pic>
      <p:sp>
        <p:nvSpPr>
          <p:cNvPr id="14" name="TextBox 13"/>
          <p:cNvSpPr txBox="1"/>
          <p:nvPr/>
        </p:nvSpPr>
        <p:spPr>
          <a:xfrm>
            <a:off x="1612251" y="466980"/>
            <a:ext cx="5190836" cy="707886"/>
          </a:xfrm>
          <a:prstGeom prst="rect">
            <a:avLst/>
          </a:prstGeom>
          <a:solidFill>
            <a:schemeClr val="bg1"/>
          </a:solidFill>
          <a:ln>
            <a:solidFill>
              <a:schemeClr val="tx1"/>
            </a:solidFill>
          </a:ln>
        </p:spPr>
        <p:txBody>
          <a:bodyPr wrap="square" rtlCol="0">
            <a:spAutoFit/>
          </a:bodyPr>
          <a:lstStyle/>
          <a:p>
            <a:pPr lvl="0"/>
            <a:r>
              <a:rPr lang="en-GB" sz="4000" dirty="0">
                <a:solidFill>
                  <a:prstClr val="black"/>
                </a:solidFill>
                <a:latin typeface="Arial" panose="020B0604020202020204" pitchFamily="34" charset="0"/>
                <a:cs typeface="Arial" panose="020B0604020202020204" pitchFamily="34" charset="0"/>
              </a:rPr>
              <a:t>British Sign Language</a:t>
            </a:r>
          </a:p>
        </p:txBody>
      </p:sp>
      <p:sp>
        <p:nvSpPr>
          <p:cNvPr id="16" name="TextBox 15"/>
          <p:cNvSpPr txBox="1"/>
          <p:nvPr/>
        </p:nvSpPr>
        <p:spPr>
          <a:xfrm>
            <a:off x="8755106" y="39937"/>
            <a:ext cx="648476" cy="369332"/>
          </a:xfrm>
          <a:prstGeom prst="rect">
            <a:avLst/>
          </a:prstGeom>
          <a:solidFill>
            <a:schemeClr val="bg1"/>
          </a:solidFill>
          <a:ln>
            <a:solidFill>
              <a:schemeClr val="tx1"/>
            </a:solidFill>
          </a:ln>
        </p:spPr>
        <p:txBody>
          <a:bodyPr wrap="square" rtlCol="0">
            <a:spAutoFit/>
          </a:bodyPr>
          <a:lstStyle/>
          <a:p>
            <a:r>
              <a:rPr lang="en-GB" dirty="0" smtClean="0">
                <a:solidFill>
                  <a:prstClr val="black"/>
                </a:solidFill>
                <a:latin typeface="Arial" panose="020B0604020202020204" pitchFamily="34" charset="0"/>
                <a:cs typeface="Arial" panose="020B0604020202020204" pitchFamily="34" charset="0"/>
              </a:rPr>
              <a:t>BSL</a:t>
            </a:r>
            <a:endParaRPr lang="en-GB"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88431591"/>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Rectangle 26"/>
          <p:cNvSpPr/>
          <p:nvPr/>
        </p:nvSpPr>
        <p:spPr>
          <a:xfrm>
            <a:off x="1031440" y="0"/>
            <a:ext cx="10090074" cy="6858000"/>
          </a:xfrm>
          <a:prstGeom prst="rect">
            <a:avLst/>
          </a:prstGeom>
          <a:solidFill>
            <a:srgbClr val="00B0F0"/>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5" name="TextBox 4"/>
          <p:cNvSpPr txBox="1"/>
          <p:nvPr/>
        </p:nvSpPr>
        <p:spPr>
          <a:xfrm rot="16200000">
            <a:off x="-2970886" y="3041985"/>
            <a:ext cx="6945744" cy="861774"/>
          </a:xfrm>
          <a:prstGeom prst="rect">
            <a:avLst/>
          </a:prstGeom>
          <a:noFill/>
        </p:spPr>
        <p:txBody>
          <a:bodyPr wrap="square" rtlCol="0">
            <a:spAutoFit/>
          </a:bodyPr>
          <a:lstStyle/>
          <a:p>
            <a:pPr algn="ctr"/>
            <a:r>
              <a:rPr lang="en-US" sz="5000" dirty="0" smtClean="0">
                <a:latin typeface="Arial" panose="020B0604020202020204" pitchFamily="34" charset="0"/>
                <a:cs typeface="Arial" panose="020B0604020202020204" pitchFamily="34" charset="0"/>
              </a:rPr>
              <a:t>Language of the month</a:t>
            </a:r>
            <a:endParaRPr lang="en-GB" sz="5000" dirty="0">
              <a:latin typeface="Arial" panose="020B0604020202020204" pitchFamily="34" charset="0"/>
              <a:cs typeface="Arial" panose="020B0604020202020204" pitchFamily="34" charset="0"/>
            </a:endParaRPr>
          </a:p>
        </p:txBody>
      </p:sp>
      <p:sp>
        <p:nvSpPr>
          <p:cNvPr id="6" name="TextBox 5"/>
          <p:cNvSpPr txBox="1"/>
          <p:nvPr/>
        </p:nvSpPr>
        <p:spPr>
          <a:xfrm rot="16200000">
            <a:off x="8897607" y="2554388"/>
            <a:ext cx="5583659" cy="784830"/>
          </a:xfrm>
          <a:prstGeom prst="rect">
            <a:avLst/>
          </a:prstGeom>
          <a:noFill/>
        </p:spPr>
        <p:txBody>
          <a:bodyPr wrap="square" rtlCol="0">
            <a:spAutoFit/>
          </a:bodyPr>
          <a:lstStyle/>
          <a:p>
            <a:pPr lvl="0" algn="ctr"/>
            <a:r>
              <a:rPr lang="en-US" sz="4500" dirty="0" smtClean="0">
                <a:solidFill>
                  <a:prstClr val="black"/>
                </a:solidFill>
              </a:rPr>
              <a:t>March – Sign Language</a:t>
            </a:r>
            <a:endParaRPr lang="en-GB" sz="4500" b="1" dirty="0">
              <a:solidFill>
                <a:prstClr val="black"/>
              </a:solidFill>
            </a:endParaRPr>
          </a:p>
        </p:txBody>
      </p:sp>
      <p:sp>
        <p:nvSpPr>
          <p:cNvPr id="11" name="Rectangle 3"/>
          <p:cNvSpPr>
            <a:spLocks noChangeArrowheads="1"/>
          </p:cNvSpPr>
          <p:nvPr/>
        </p:nvSpPr>
        <p:spPr bwMode="auto">
          <a:xfrm>
            <a:off x="304800" y="394901"/>
            <a:ext cx="65" cy="276999"/>
          </a:xfrm>
          <a:prstGeom prst="rect">
            <a:avLst/>
          </a:prstGeom>
          <a:solidFill>
            <a:srgbClr val="F8F9FA"/>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smtClean="0">
              <a:ln>
                <a:noFill/>
              </a:ln>
              <a:solidFill>
                <a:schemeClr val="tx1"/>
              </a:solidFill>
              <a:effectLst/>
              <a:latin typeface="Arial" panose="020B0604020202020204" pitchFamily="34" charset="0"/>
            </a:endParaRPr>
          </a:p>
        </p:txBody>
      </p:sp>
      <p:pic>
        <p:nvPicPr>
          <p:cNvPr id="12" name="Picture 11"/>
          <p:cNvPicPr>
            <a:picLocks noChangeAspect="1"/>
          </p:cNvPicPr>
          <p:nvPr/>
        </p:nvPicPr>
        <p:blipFill>
          <a:blip r:embed="rId2"/>
          <a:stretch>
            <a:fillRect/>
          </a:stretch>
        </p:blipFill>
        <p:spPr>
          <a:xfrm>
            <a:off x="11258550" y="5846618"/>
            <a:ext cx="933972" cy="910328"/>
          </a:xfrm>
          <a:prstGeom prst="rect">
            <a:avLst/>
          </a:prstGeom>
        </p:spPr>
      </p:pic>
      <p:sp>
        <p:nvSpPr>
          <p:cNvPr id="2" name="TextBox 1"/>
          <p:cNvSpPr txBox="1"/>
          <p:nvPr/>
        </p:nvSpPr>
        <p:spPr>
          <a:xfrm>
            <a:off x="4523888" y="125229"/>
            <a:ext cx="2846730" cy="646331"/>
          </a:xfrm>
          <a:prstGeom prst="rect">
            <a:avLst/>
          </a:prstGeom>
          <a:solidFill>
            <a:schemeClr val="bg1"/>
          </a:solidFill>
          <a:ln>
            <a:solidFill>
              <a:schemeClr val="tx1"/>
            </a:solidFill>
          </a:ln>
        </p:spPr>
        <p:txBody>
          <a:bodyPr wrap="square" rtlCol="0">
            <a:spAutoFit/>
          </a:bodyPr>
          <a:lstStyle/>
          <a:p>
            <a:r>
              <a:rPr lang="en-GB" sz="3600" dirty="0" smtClean="0">
                <a:solidFill>
                  <a:prstClr val="black"/>
                </a:solidFill>
                <a:latin typeface="Arial" panose="020B0604020202020204" pitchFamily="34" charset="0"/>
                <a:cs typeface="Arial" panose="020B0604020202020204" pitchFamily="34" charset="0"/>
              </a:rPr>
              <a:t>The Register</a:t>
            </a:r>
            <a:endParaRPr lang="en-GB" dirty="0">
              <a:latin typeface="Arial" panose="020B0604020202020204" pitchFamily="34" charset="0"/>
              <a:cs typeface="Arial" panose="020B0604020202020204" pitchFamily="34" charset="0"/>
            </a:endParaRPr>
          </a:p>
        </p:txBody>
      </p:sp>
      <p:pic>
        <p:nvPicPr>
          <p:cNvPr id="3" name="Picture 2"/>
          <p:cNvPicPr>
            <a:picLocks noChangeAspect="1"/>
          </p:cNvPicPr>
          <p:nvPr/>
        </p:nvPicPr>
        <p:blipFill>
          <a:blip r:embed="rId3"/>
          <a:stretch>
            <a:fillRect/>
          </a:stretch>
        </p:blipFill>
        <p:spPr>
          <a:xfrm>
            <a:off x="6272750" y="3531752"/>
            <a:ext cx="2798307" cy="3133616"/>
          </a:xfrm>
          <a:prstGeom prst="rect">
            <a:avLst/>
          </a:prstGeom>
        </p:spPr>
      </p:pic>
      <p:pic>
        <p:nvPicPr>
          <p:cNvPr id="4" name="Picture 3"/>
          <p:cNvPicPr>
            <a:picLocks noChangeAspect="1"/>
          </p:cNvPicPr>
          <p:nvPr/>
        </p:nvPicPr>
        <p:blipFill>
          <a:blip r:embed="rId4"/>
          <a:stretch>
            <a:fillRect/>
          </a:stretch>
        </p:blipFill>
        <p:spPr>
          <a:xfrm>
            <a:off x="1976081" y="878580"/>
            <a:ext cx="1527303" cy="2068223"/>
          </a:xfrm>
          <a:prstGeom prst="rect">
            <a:avLst/>
          </a:prstGeom>
        </p:spPr>
      </p:pic>
      <p:pic>
        <p:nvPicPr>
          <p:cNvPr id="28" name="Picture 27"/>
          <p:cNvPicPr>
            <a:picLocks noChangeAspect="1"/>
          </p:cNvPicPr>
          <p:nvPr/>
        </p:nvPicPr>
        <p:blipFill>
          <a:blip r:embed="rId4"/>
          <a:stretch>
            <a:fillRect/>
          </a:stretch>
        </p:blipFill>
        <p:spPr>
          <a:xfrm>
            <a:off x="1995737" y="3963369"/>
            <a:ext cx="1527303" cy="2068223"/>
          </a:xfrm>
          <a:prstGeom prst="rect">
            <a:avLst/>
          </a:prstGeom>
        </p:spPr>
      </p:pic>
      <p:sp>
        <p:nvSpPr>
          <p:cNvPr id="8" name="TextBox 7"/>
          <p:cNvSpPr txBox="1"/>
          <p:nvPr/>
        </p:nvSpPr>
        <p:spPr>
          <a:xfrm>
            <a:off x="2371814" y="2946803"/>
            <a:ext cx="3029528" cy="369332"/>
          </a:xfrm>
          <a:prstGeom prst="rect">
            <a:avLst/>
          </a:prstGeom>
          <a:noFill/>
        </p:spPr>
        <p:txBody>
          <a:bodyPr wrap="square" rtlCol="0">
            <a:spAutoFit/>
          </a:bodyPr>
          <a:lstStyle/>
          <a:p>
            <a:r>
              <a:rPr lang="en-GB" dirty="0" smtClean="0"/>
              <a:t>Good                   Morning</a:t>
            </a:r>
            <a:endParaRPr lang="en-GB" dirty="0"/>
          </a:p>
        </p:txBody>
      </p:sp>
      <p:sp>
        <p:nvSpPr>
          <p:cNvPr id="30" name="TextBox 29"/>
          <p:cNvSpPr txBox="1"/>
          <p:nvPr/>
        </p:nvSpPr>
        <p:spPr>
          <a:xfrm>
            <a:off x="2504770" y="6073261"/>
            <a:ext cx="3029528" cy="369332"/>
          </a:xfrm>
          <a:prstGeom prst="rect">
            <a:avLst/>
          </a:prstGeom>
          <a:noFill/>
        </p:spPr>
        <p:txBody>
          <a:bodyPr wrap="square" rtlCol="0">
            <a:spAutoFit/>
          </a:bodyPr>
          <a:lstStyle/>
          <a:p>
            <a:r>
              <a:rPr lang="en-GB" dirty="0" smtClean="0"/>
              <a:t>Good                   Afternoon</a:t>
            </a:r>
            <a:endParaRPr lang="en-GB" dirty="0"/>
          </a:p>
        </p:txBody>
      </p:sp>
      <p:pic>
        <p:nvPicPr>
          <p:cNvPr id="9" name="Picture 8"/>
          <p:cNvPicPr>
            <a:picLocks noChangeAspect="1"/>
          </p:cNvPicPr>
          <p:nvPr/>
        </p:nvPicPr>
        <p:blipFill>
          <a:blip r:embed="rId5"/>
          <a:stretch>
            <a:fillRect/>
          </a:stretch>
        </p:blipFill>
        <p:spPr>
          <a:xfrm>
            <a:off x="3769297" y="878580"/>
            <a:ext cx="1447237" cy="2068223"/>
          </a:xfrm>
          <a:prstGeom prst="rect">
            <a:avLst/>
          </a:prstGeom>
        </p:spPr>
      </p:pic>
      <p:pic>
        <p:nvPicPr>
          <p:cNvPr id="31" name="Picture 30"/>
          <p:cNvPicPr>
            <a:picLocks noChangeAspect="1"/>
          </p:cNvPicPr>
          <p:nvPr/>
        </p:nvPicPr>
        <p:blipFill>
          <a:blip r:embed="rId6"/>
          <a:stretch>
            <a:fillRect/>
          </a:stretch>
        </p:blipFill>
        <p:spPr>
          <a:xfrm>
            <a:off x="3764134" y="3949546"/>
            <a:ext cx="1479529" cy="2073582"/>
          </a:xfrm>
          <a:prstGeom prst="rect">
            <a:avLst/>
          </a:prstGeom>
        </p:spPr>
      </p:pic>
      <p:pic>
        <p:nvPicPr>
          <p:cNvPr id="32" name="Picture 31"/>
          <p:cNvPicPr>
            <a:picLocks noChangeAspect="1"/>
          </p:cNvPicPr>
          <p:nvPr/>
        </p:nvPicPr>
        <p:blipFill>
          <a:blip r:embed="rId7"/>
          <a:stretch>
            <a:fillRect/>
          </a:stretch>
        </p:blipFill>
        <p:spPr>
          <a:xfrm>
            <a:off x="6844537" y="896789"/>
            <a:ext cx="1985715" cy="2072999"/>
          </a:xfrm>
          <a:prstGeom prst="rect">
            <a:avLst/>
          </a:prstGeom>
        </p:spPr>
      </p:pic>
      <p:sp>
        <p:nvSpPr>
          <p:cNvPr id="33" name="TextBox 32"/>
          <p:cNvSpPr txBox="1"/>
          <p:nvPr/>
        </p:nvSpPr>
        <p:spPr>
          <a:xfrm>
            <a:off x="7481742" y="2969788"/>
            <a:ext cx="1449821" cy="369332"/>
          </a:xfrm>
          <a:prstGeom prst="rect">
            <a:avLst/>
          </a:prstGeom>
          <a:noFill/>
        </p:spPr>
        <p:txBody>
          <a:bodyPr wrap="square" rtlCol="0">
            <a:spAutoFit/>
          </a:bodyPr>
          <a:lstStyle/>
          <a:p>
            <a:r>
              <a:rPr lang="en-GB" dirty="0" smtClean="0"/>
              <a:t>Hello</a:t>
            </a:r>
            <a:endParaRPr lang="en-GB" dirty="0"/>
          </a:p>
        </p:txBody>
      </p:sp>
    </p:spTree>
    <p:extLst>
      <p:ext uri="{BB962C8B-B14F-4D97-AF65-F5344CB8AC3E}">
        <p14:creationId xmlns:p14="http://schemas.microsoft.com/office/powerpoint/2010/main" val="1932179586"/>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rot="16200000">
            <a:off x="-2970886" y="3041985"/>
            <a:ext cx="6945744" cy="861774"/>
          </a:xfrm>
          <a:prstGeom prst="rect">
            <a:avLst/>
          </a:prstGeom>
          <a:noFill/>
        </p:spPr>
        <p:txBody>
          <a:bodyPr wrap="square" rtlCol="0">
            <a:spAutoFit/>
          </a:bodyPr>
          <a:lstStyle/>
          <a:p>
            <a:pPr algn="ctr"/>
            <a:r>
              <a:rPr lang="en-US" sz="5000" dirty="0" smtClean="0">
                <a:latin typeface="Arial" panose="020B0604020202020204" pitchFamily="34" charset="0"/>
                <a:cs typeface="Arial" panose="020B0604020202020204" pitchFamily="34" charset="0"/>
              </a:rPr>
              <a:t>Language of the month</a:t>
            </a:r>
            <a:endParaRPr lang="en-GB" sz="5000" dirty="0">
              <a:latin typeface="Arial" panose="020B0604020202020204" pitchFamily="34" charset="0"/>
              <a:cs typeface="Arial" panose="020B0604020202020204" pitchFamily="34" charset="0"/>
            </a:endParaRPr>
          </a:p>
        </p:txBody>
      </p:sp>
      <p:sp>
        <p:nvSpPr>
          <p:cNvPr id="6" name="TextBox 5"/>
          <p:cNvSpPr txBox="1"/>
          <p:nvPr/>
        </p:nvSpPr>
        <p:spPr>
          <a:xfrm rot="16200000">
            <a:off x="8916345" y="2526211"/>
            <a:ext cx="5546184" cy="784830"/>
          </a:xfrm>
          <a:prstGeom prst="rect">
            <a:avLst/>
          </a:prstGeom>
          <a:noFill/>
        </p:spPr>
        <p:txBody>
          <a:bodyPr wrap="square" rtlCol="0">
            <a:spAutoFit/>
          </a:bodyPr>
          <a:lstStyle/>
          <a:p>
            <a:pPr lvl="0" algn="ctr"/>
            <a:r>
              <a:rPr lang="en-US" sz="4500" dirty="0">
                <a:solidFill>
                  <a:prstClr val="black"/>
                </a:solidFill>
              </a:rPr>
              <a:t>March – Sign Language</a:t>
            </a:r>
            <a:endParaRPr lang="en-GB" sz="4500" b="1" dirty="0">
              <a:solidFill>
                <a:prstClr val="black"/>
              </a:solidFill>
            </a:endParaRPr>
          </a:p>
        </p:txBody>
      </p:sp>
      <p:sp>
        <p:nvSpPr>
          <p:cNvPr id="11" name="Rectangle 3"/>
          <p:cNvSpPr>
            <a:spLocks noChangeArrowheads="1"/>
          </p:cNvSpPr>
          <p:nvPr/>
        </p:nvSpPr>
        <p:spPr bwMode="auto">
          <a:xfrm>
            <a:off x="304800" y="394901"/>
            <a:ext cx="65" cy="276999"/>
          </a:xfrm>
          <a:prstGeom prst="rect">
            <a:avLst/>
          </a:prstGeom>
          <a:solidFill>
            <a:srgbClr val="F8F9FA"/>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smtClean="0">
              <a:ln>
                <a:noFill/>
              </a:ln>
              <a:solidFill>
                <a:schemeClr val="tx1"/>
              </a:solidFill>
              <a:effectLst/>
              <a:latin typeface="Arial" panose="020B0604020202020204" pitchFamily="34" charset="0"/>
            </a:endParaRPr>
          </a:p>
        </p:txBody>
      </p:sp>
      <p:pic>
        <p:nvPicPr>
          <p:cNvPr id="12" name="Picture 11"/>
          <p:cNvPicPr>
            <a:picLocks noChangeAspect="1"/>
          </p:cNvPicPr>
          <p:nvPr/>
        </p:nvPicPr>
        <p:blipFill>
          <a:blip r:embed="rId2"/>
          <a:stretch>
            <a:fillRect/>
          </a:stretch>
        </p:blipFill>
        <p:spPr>
          <a:xfrm>
            <a:off x="11258550" y="5846618"/>
            <a:ext cx="933972" cy="910328"/>
          </a:xfrm>
          <a:prstGeom prst="rect">
            <a:avLst/>
          </a:prstGeom>
        </p:spPr>
      </p:pic>
      <p:sp>
        <p:nvSpPr>
          <p:cNvPr id="23" name="TextBox 22"/>
          <p:cNvSpPr txBox="1"/>
          <p:nvPr/>
        </p:nvSpPr>
        <p:spPr>
          <a:xfrm>
            <a:off x="5265851" y="158997"/>
            <a:ext cx="1797297" cy="646331"/>
          </a:xfrm>
          <a:prstGeom prst="rect">
            <a:avLst/>
          </a:prstGeom>
          <a:solidFill>
            <a:schemeClr val="bg1"/>
          </a:solidFill>
          <a:ln>
            <a:solidFill>
              <a:schemeClr val="tx1"/>
            </a:solidFill>
          </a:ln>
        </p:spPr>
        <p:txBody>
          <a:bodyPr wrap="square" rtlCol="0">
            <a:spAutoFit/>
          </a:bodyPr>
          <a:lstStyle/>
          <a:p>
            <a:r>
              <a:rPr lang="en-GB" sz="3600" dirty="0" smtClean="0">
                <a:solidFill>
                  <a:prstClr val="black"/>
                </a:solidFill>
                <a:latin typeface="Arial" panose="020B0604020202020204" pitchFamily="34" charset="0"/>
                <a:cs typeface="Arial" panose="020B0604020202020204" pitchFamily="34" charset="0"/>
              </a:rPr>
              <a:t>Colours</a:t>
            </a:r>
            <a:endParaRPr lang="en-GB" dirty="0">
              <a:latin typeface="Arial" panose="020B0604020202020204" pitchFamily="34" charset="0"/>
              <a:cs typeface="Arial" panose="020B0604020202020204" pitchFamily="34" charset="0"/>
            </a:endParaRPr>
          </a:p>
        </p:txBody>
      </p:sp>
      <p:sp>
        <p:nvSpPr>
          <p:cNvPr id="9" name="Rectangle 8"/>
          <p:cNvSpPr/>
          <p:nvPr/>
        </p:nvSpPr>
        <p:spPr>
          <a:xfrm>
            <a:off x="1887618" y="6399036"/>
            <a:ext cx="8217634" cy="400110"/>
          </a:xfrm>
          <a:prstGeom prst="rect">
            <a:avLst/>
          </a:prstGeom>
        </p:spPr>
        <p:txBody>
          <a:bodyPr wrap="none">
            <a:spAutoFit/>
          </a:bodyPr>
          <a:lstStyle/>
          <a:p>
            <a:r>
              <a:rPr lang="en-GB" sz="2000" dirty="0"/>
              <a:t>Sign Language for Colours: </a:t>
            </a:r>
            <a:r>
              <a:rPr lang="en-GB" sz="2000" dirty="0">
                <a:hlinkClick r:id="rId3"/>
              </a:rPr>
              <a:t>https://</a:t>
            </a:r>
            <a:r>
              <a:rPr lang="en-GB" sz="2000" dirty="0" smtClean="0">
                <a:hlinkClick r:id="rId3"/>
              </a:rPr>
              <a:t>www.youtube.com/watch?v=QFxqblO2zlE</a:t>
            </a:r>
            <a:r>
              <a:rPr lang="en-GB" sz="2000" dirty="0" smtClean="0"/>
              <a:t> </a:t>
            </a:r>
          </a:p>
        </p:txBody>
      </p:sp>
      <p:sp>
        <p:nvSpPr>
          <p:cNvPr id="4" name="Rounded Rectangle 3"/>
          <p:cNvSpPr/>
          <p:nvPr/>
        </p:nvSpPr>
        <p:spPr>
          <a:xfrm>
            <a:off x="943120" y="975379"/>
            <a:ext cx="2494250" cy="5341200"/>
          </a:xfrm>
          <a:prstGeom prst="roundRect">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solidFill>
                <a:schemeClr val="tx1"/>
              </a:solidFill>
            </a:endParaRPr>
          </a:p>
          <a:p>
            <a:pPr algn="ctr"/>
            <a:r>
              <a:rPr lang="en-US" dirty="0" smtClean="0">
                <a:solidFill>
                  <a:schemeClr val="tx1"/>
                </a:solidFill>
              </a:rPr>
              <a:t>Orange</a:t>
            </a:r>
          </a:p>
          <a:p>
            <a:pPr algn="ctr"/>
            <a:endParaRPr lang="en-US" dirty="0"/>
          </a:p>
          <a:p>
            <a:pPr algn="ctr"/>
            <a:endParaRPr lang="en-US" dirty="0" smtClean="0"/>
          </a:p>
          <a:p>
            <a:pPr algn="ctr"/>
            <a:endParaRPr lang="en-US" dirty="0"/>
          </a:p>
          <a:p>
            <a:pPr algn="ctr"/>
            <a:endParaRPr lang="en-US" dirty="0" smtClean="0"/>
          </a:p>
          <a:p>
            <a:pPr algn="ctr"/>
            <a:endParaRPr lang="en-US" dirty="0"/>
          </a:p>
          <a:p>
            <a:pPr algn="ctr"/>
            <a:endParaRPr lang="en-US" dirty="0" smtClean="0"/>
          </a:p>
          <a:p>
            <a:pPr algn="ctr"/>
            <a:endParaRPr lang="en-US" dirty="0" smtClean="0"/>
          </a:p>
          <a:p>
            <a:pPr algn="ctr"/>
            <a:endParaRPr lang="en-US" dirty="0"/>
          </a:p>
          <a:p>
            <a:pPr algn="ctr"/>
            <a:endParaRPr lang="en-US" dirty="0" smtClean="0"/>
          </a:p>
          <a:p>
            <a:pPr algn="ctr"/>
            <a:endParaRPr lang="en-US" dirty="0"/>
          </a:p>
          <a:p>
            <a:pPr algn="ctr"/>
            <a:endParaRPr lang="en-US" dirty="0" smtClean="0"/>
          </a:p>
          <a:p>
            <a:pPr algn="ctr"/>
            <a:endParaRPr lang="en-US" dirty="0"/>
          </a:p>
          <a:p>
            <a:pPr algn="ctr"/>
            <a:r>
              <a:rPr lang="en-US" dirty="0" smtClean="0">
                <a:solidFill>
                  <a:schemeClr val="tx1"/>
                </a:solidFill>
              </a:rPr>
              <a:t>Partly </a:t>
            </a:r>
            <a:r>
              <a:rPr lang="en-US" dirty="0">
                <a:solidFill>
                  <a:schemeClr val="tx1"/>
                </a:solidFill>
              </a:rPr>
              <a:t>open and close hand a few </a:t>
            </a:r>
            <a:r>
              <a:rPr lang="en-US" dirty="0" smtClean="0">
                <a:solidFill>
                  <a:schemeClr val="tx1"/>
                </a:solidFill>
              </a:rPr>
              <a:t>times</a:t>
            </a:r>
            <a:r>
              <a:rPr lang="en-US" dirty="0" smtClean="0"/>
              <a:t>.</a:t>
            </a:r>
            <a:endParaRPr lang="en-GB" dirty="0"/>
          </a:p>
        </p:txBody>
      </p:sp>
      <p:pic>
        <p:nvPicPr>
          <p:cNvPr id="15" name="Picture 14"/>
          <p:cNvPicPr>
            <a:picLocks noChangeAspect="1"/>
          </p:cNvPicPr>
          <p:nvPr/>
        </p:nvPicPr>
        <p:blipFill>
          <a:blip r:embed="rId4"/>
          <a:stretch>
            <a:fillRect/>
          </a:stretch>
        </p:blipFill>
        <p:spPr>
          <a:xfrm>
            <a:off x="1087519" y="2374270"/>
            <a:ext cx="2155939" cy="2197201"/>
          </a:xfrm>
          <a:prstGeom prst="rect">
            <a:avLst/>
          </a:prstGeom>
        </p:spPr>
      </p:pic>
      <p:sp>
        <p:nvSpPr>
          <p:cNvPr id="21" name="Rounded Rectangle 20"/>
          <p:cNvSpPr/>
          <p:nvPr/>
        </p:nvSpPr>
        <p:spPr>
          <a:xfrm>
            <a:off x="3481058" y="975379"/>
            <a:ext cx="2595418" cy="5341200"/>
          </a:xfrm>
          <a:prstGeom prst="roundRect">
            <a:avLst/>
          </a:prstGeom>
          <a:solidFill>
            <a:srgbClr val="00B0F0"/>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solidFill>
                <a:schemeClr val="tx1"/>
              </a:solidFill>
            </a:endParaRPr>
          </a:p>
          <a:p>
            <a:pPr algn="ctr"/>
            <a:endParaRPr lang="en-US" dirty="0" smtClean="0">
              <a:solidFill>
                <a:schemeClr val="tx1"/>
              </a:solidFill>
            </a:endParaRPr>
          </a:p>
          <a:p>
            <a:pPr algn="ctr"/>
            <a:r>
              <a:rPr lang="en-US" dirty="0" smtClean="0">
                <a:solidFill>
                  <a:schemeClr val="tx1"/>
                </a:solidFill>
              </a:rPr>
              <a:t>Blue</a:t>
            </a:r>
          </a:p>
          <a:p>
            <a:pPr algn="ctr"/>
            <a:endParaRPr lang="en-US" dirty="0"/>
          </a:p>
          <a:p>
            <a:pPr algn="ctr"/>
            <a:endParaRPr lang="en-US" dirty="0" smtClean="0"/>
          </a:p>
          <a:p>
            <a:pPr algn="ctr"/>
            <a:endParaRPr lang="en-US" dirty="0"/>
          </a:p>
          <a:p>
            <a:pPr algn="ctr"/>
            <a:endParaRPr lang="en-US" dirty="0" smtClean="0"/>
          </a:p>
          <a:p>
            <a:pPr algn="ctr"/>
            <a:endParaRPr lang="en-US" dirty="0"/>
          </a:p>
          <a:p>
            <a:pPr algn="ctr"/>
            <a:endParaRPr lang="en-US" dirty="0" smtClean="0"/>
          </a:p>
          <a:p>
            <a:pPr algn="ctr"/>
            <a:endParaRPr lang="en-US" dirty="0" smtClean="0"/>
          </a:p>
          <a:p>
            <a:pPr algn="ctr"/>
            <a:endParaRPr lang="en-US" dirty="0"/>
          </a:p>
          <a:p>
            <a:pPr algn="ctr"/>
            <a:endParaRPr lang="en-US" dirty="0" smtClean="0"/>
          </a:p>
          <a:p>
            <a:pPr algn="ctr"/>
            <a:endParaRPr lang="en-US" dirty="0"/>
          </a:p>
          <a:p>
            <a:pPr algn="ctr"/>
            <a:endParaRPr lang="en-US" dirty="0"/>
          </a:p>
          <a:p>
            <a:pPr algn="ctr"/>
            <a:r>
              <a:rPr lang="en-US" dirty="0">
                <a:solidFill>
                  <a:schemeClr val="tx1"/>
                </a:solidFill>
              </a:rPr>
              <a:t>Flat primary hand makes small circles in upturned wrist of secondary hand.</a:t>
            </a:r>
            <a:r>
              <a:rPr lang="en-US" dirty="0" smtClean="0"/>
              <a:t>.</a:t>
            </a:r>
            <a:endParaRPr lang="en-GB" dirty="0"/>
          </a:p>
        </p:txBody>
      </p:sp>
      <p:pic>
        <p:nvPicPr>
          <p:cNvPr id="16" name="Picture 15"/>
          <p:cNvPicPr>
            <a:picLocks noChangeAspect="1"/>
          </p:cNvPicPr>
          <p:nvPr/>
        </p:nvPicPr>
        <p:blipFill>
          <a:blip r:embed="rId5"/>
          <a:stretch>
            <a:fillRect/>
          </a:stretch>
        </p:blipFill>
        <p:spPr>
          <a:xfrm>
            <a:off x="3686405" y="2374270"/>
            <a:ext cx="2167326" cy="2197201"/>
          </a:xfrm>
          <a:prstGeom prst="rect">
            <a:avLst/>
          </a:prstGeom>
        </p:spPr>
      </p:pic>
      <p:sp>
        <p:nvSpPr>
          <p:cNvPr id="28" name="Rounded Rectangle 27"/>
          <p:cNvSpPr/>
          <p:nvPr/>
        </p:nvSpPr>
        <p:spPr>
          <a:xfrm>
            <a:off x="6129492" y="975379"/>
            <a:ext cx="2595418" cy="5341200"/>
          </a:xfrm>
          <a:prstGeom prst="roundRect">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Yellow</a:t>
            </a:r>
          </a:p>
          <a:p>
            <a:pPr algn="ctr"/>
            <a:endParaRPr lang="en-US" dirty="0"/>
          </a:p>
          <a:p>
            <a:pPr algn="ctr"/>
            <a:endParaRPr lang="en-US" dirty="0" smtClean="0"/>
          </a:p>
          <a:p>
            <a:pPr algn="ctr"/>
            <a:endParaRPr lang="en-US" dirty="0"/>
          </a:p>
          <a:p>
            <a:pPr algn="ctr"/>
            <a:endParaRPr lang="en-US" dirty="0" smtClean="0"/>
          </a:p>
          <a:p>
            <a:pPr algn="ctr"/>
            <a:endParaRPr lang="en-US" dirty="0"/>
          </a:p>
          <a:p>
            <a:pPr algn="ctr"/>
            <a:endParaRPr lang="en-US" dirty="0" smtClean="0"/>
          </a:p>
          <a:p>
            <a:pPr algn="ctr"/>
            <a:endParaRPr lang="en-US" dirty="0" smtClean="0"/>
          </a:p>
          <a:p>
            <a:pPr algn="ctr"/>
            <a:endParaRPr lang="en-US" dirty="0"/>
          </a:p>
          <a:p>
            <a:pPr algn="ctr"/>
            <a:endParaRPr lang="en-US" dirty="0" smtClean="0"/>
          </a:p>
          <a:p>
            <a:pPr algn="ctr"/>
            <a:endParaRPr lang="en-US" dirty="0"/>
          </a:p>
          <a:p>
            <a:pPr algn="ctr"/>
            <a:endParaRPr lang="en-US" dirty="0" smtClean="0"/>
          </a:p>
          <a:p>
            <a:pPr algn="ctr"/>
            <a:endParaRPr lang="en-US" dirty="0"/>
          </a:p>
          <a:p>
            <a:pPr algn="ctr"/>
            <a:r>
              <a:rPr lang="en-US" dirty="0">
                <a:solidFill>
                  <a:schemeClr val="tx1"/>
                </a:solidFill>
              </a:rPr>
              <a:t>Fingerspell 'Y' twice.</a:t>
            </a:r>
            <a:endParaRPr lang="en-GB" dirty="0"/>
          </a:p>
        </p:txBody>
      </p:sp>
      <p:pic>
        <p:nvPicPr>
          <p:cNvPr id="17" name="Picture 16"/>
          <p:cNvPicPr>
            <a:picLocks noChangeAspect="1"/>
          </p:cNvPicPr>
          <p:nvPr/>
        </p:nvPicPr>
        <p:blipFill>
          <a:blip r:embed="rId6"/>
          <a:stretch>
            <a:fillRect/>
          </a:stretch>
        </p:blipFill>
        <p:spPr>
          <a:xfrm>
            <a:off x="6714341" y="2374270"/>
            <a:ext cx="1739945" cy="2202696"/>
          </a:xfrm>
          <a:prstGeom prst="rect">
            <a:avLst/>
          </a:prstGeom>
        </p:spPr>
      </p:pic>
      <p:sp>
        <p:nvSpPr>
          <p:cNvPr id="29" name="Rounded Rectangle 28"/>
          <p:cNvSpPr/>
          <p:nvPr/>
        </p:nvSpPr>
        <p:spPr>
          <a:xfrm>
            <a:off x="8777926" y="975379"/>
            <a:ext cx="2595418" cy="5341200"/>
          </a:xfrm>
          <a:prstGeom prst="roundRect">
            <a:avLst/>
          </a:prstGeom>
          <a:solidFill>
            <a:srgbClr val="92D050"/>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solidFill>
                <a:schemeClr val="tx1"/>
              </a:solidFill>
            </a:endParaRPr>
          </a:p>
          <a:p>
            <a:pPr algn="ctr"/>
            <a:endParaRPr lang="en-US" dirty="0" smtClean="0">
              <a:solidFill>
                <a:schemeClr val="tx1"/>
              </a:solidFill>
            </a:endParaRPr>
          </a:p>
          <a:p>
            <a:pPr algn="ctr"/>
            <a:r>
              <a:rPr lang="en-US" dirty="0" smtClean="0">
                <a:solidFill>
                  <a:schemeClr val="tx1"/>
                </a:solidFill>
              </a:rPr>
              <a:t>Green</a:t>
            </a:r>
            <a:endParaRPr lang="en-US" dirty="0"/>
          </a:p>
          <a:p>
            <a:pPr algn="ctr"/>
            <a:endParaRPr lang="en-US" dirty="0" smtClean="0"/>
          </a:p>
          <a:p>
            <a:pPr algn="ctr"/>
            <a:endParaRPr lang="en-US" dirty="0"/>
          </a:p>
          <a:p>
            <a:pPr algn="ctr"/>
            <a:endParaRPr lang="en-US" dirty="0" smtClean="0"/>
          </a:p>
          <a:p>
            <a:pPr algn="ctr"/>
            <a:endParaRPr lang="en-US" dirty="0"/>
          </a:p>
          <a:p>
            <a:pPr algn="ctr"/>
            <a:endParaRPr lang="en-US" dirty="0" smtClean="0"/>
          </a:p>
          <a:p>
            <a:pPr algn="ctr"/>
            <a:endParaRPr lang="en-US" dirty="0" smtClean="0"/>
          </a:p>
          <a:p>
            <a:pPr algn="ctr"/>
            <a:endParaRPr lang="en-US" dirty="0"/>
          </a:p>
          <a:p>
            <a:pPr algn="ctr"/>
            <a:endParaRPr lang="en-US" dirty="0" smtClean="0"/>
          </a:p>
          <a:p>
            <a:pPr algn="ctr"/>
            <a:endParaRPr lang="en-US" dirty="0" smtClean="0">
              <a:solidFill>
                <a:schemeClr val="tx1"/>
              </a:solidFill>
            </a:endParaRPr>
          </a:p>
          <a:p>
            <a:pPr algn="ctr"/>
            <a:endParaRPr lang="en-US" dirty="0" smtClean="0">
              <a:solidFill>
                <a:schemeClr val="tx1"/>
              </a:solidFill>
            </a:endParaRPr>
          </a:p>
          <a:p>
            <a:pPr algn="ctr"/>
            <a:r>
              <a:rPr lang="en-US" dirty="0" smtClean="0">
                <a:solidFill>
                  <a:schemeClr val="tx1"/>
                </a:solidFill>
              </a:rPr>
              <a:t>Flat </a:t>
            </a:r>
            <a:r>
              <a:rPr lang="en-US" dirty="0">
                <a:solidFill>
                  <a:schemeClr val="tx1"/>
                </a:solidFill>
              </a:rPr>
              <a:t>primary hand with palm facing up moves along secondary forearm while fingers wiggle slightly.</a:t>
            </a:r>
            <a:endParaRPr lang="en-GB" dirty="0"/>
          </a:p>
        </p:txBody>
      </p:sp>
      <p:pic>
        <p:nvPicPr>
          <p:cNvPr id="18" name="Picture 17"/>
          <p:cNvPicPr>
            <a:picLocks noChangeAspect="1"/>
          </p:cNvPicPr>
          <p:nvPr/>
        </p:nvPicPr>
        <p:blipFill>
          <a:blip r:embed="rId7"/>
          <a:stretch>
            <a:fillRect/>
          </a:stretch>
        </p:blipFill>
        <p:spPr>
          <a:xfrm>
            <a:off x="9208655" y="2374271"/>
            <a:ext cx="2066028" cy="2206832"/>
          </a:xfrm>
          <a:prstGeom prst="rect">
            <a:avLst/>
          </a:prstGeom>
        </p:spPr>
      </p:pic>
    </p:spTree>
    <p:extLst>
      <p:ext uri="{BB962C8B-B14F-4D97-AF65-F5344CB8AC3E}">
        <p14:creationId xmlns:p14="http://schemas.microsoft.com/office/powerpoint/2010/main" val="2207389605"/>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Rectangle 26"/>
          <p:cNvSpPr/>
          <p:nvPr/>
        </p:nvSpPr>
        <p:spPr>
          <a:xfrm>
            <a:off x="1022203" y="-1"/>
            <a:ext cx="10108546" cy="6858000"/>
          </a:xfrm>
          <a:prstGeom prst="rect">
            <a:avLst/>
          </a:prstGeom>
          <a:solidFill>
            <a:srgbClr val="00B0F0"/>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5" name="TextBox 4"/>
          <p:cNvSpPr txBox="1"/>
          <p:nvPr/>
        </p:nvSpPr>
        <p:spPr>
          <a:xfrm rot="16200000">
            <a:off x="-2970886" y="3041985"/>
            <a:ext cx="6945744" cy="861774"/>
          </a:xfrm>
          <a:prstGeom prst="rect">
            <a:avLst/>
          </a:prstGeom>
          <a:noFill/>
        </p:spPr>
        <p:txBody>
          <a:bodyPr wrap="square" rtlCol="0">
            <a:spAutoFit/>
          </a:bodyPr>
          <a:lstStyle/>
          <a:p>
            <a:pPr algn="ctr"/>
            <a:r>
              <a:rPr lang="en-US" sz="5000" dirty="0" smtClean="0">
                <a:latin typeface="Arial" panose="020B0604020202020204" pitchFamily="34" charset="0"/>
                <a:cs typeface="Arial" panose="020B0604020202020204" pitchFamily="34" charset="0"/>
              </a:rPr>
              <a:t>Language of the month</a:t>
            </a:r>
            <a:endParaRPr lang="en-GB" sz="5000" dirty="0">
              <a:latin typeface="Arial" panose="020B0604020202020204" pitchFamily="34" charset="0"/>
              <a:cs typeface="Arial" panose="020B0604020202020204" pitchFamily="34" charset="0"/>
            </a:endParaRPr>
          </a:p>
        </p:txBody>
      </p:sp>
      <p:sp>
        <p:nvSpPr>
          <p:cNvPr id="6" name="TextBox 5"/>
          <p:cNvSpPr txBox="1"/>
          <p:nvPr/>
        </p:nvSpPr>
        <p:spPr>
          <a:xfrm rot="16200000">
            <a:off x="8890383" y="2451949"/>
            <a:ext cx="5598108" cy="784830"/>
          </a:xfrm>
          <a:prstGeom prst="rect">
            <a:avLst/>
          </a:prstGeom>
          <a:noFill/>
        </p:spPr>
        <p:txBody>
          <a:bodyPr wrap="square" rtlCol="0">
            <a:spAutoFit/>
          </a:bodyPr>
          <a:lstStyle/>
          <a:p>
            <a:pPr lvl="0" algn="ctr"/>
            <a:r>
              <a:rPr lang="en-US" sz="4500" dirty="0">
                <a:solidFill>
                  <a:prstClr val="black"/>
                </a:solidFill>
              </a:rPr>
              <a:t>March – Sign Language</a:t>
            </a:r>
            <a:endParaRPr lang="en-GB" sz="4500" b="1" dirty="0">
              <a:solidFill>
                <a:prstClr val="black"/>
              </a:solidFill>
            </a:endParaRPr>
          </a:p>
        </p:txBody>
      </p:sp>
      <p:sp>
        <p:nvSpPr>
          <p:cNvPr id="11" name="Rectangle 3"/>
          <p:cNvSpPr>
            <a:spLocks noChangeArrowheads="1"/>
          </p:cNvSpPr>
          <p:nvPr/>
        </p:nvSpPr>
        <p:spPr bwMode="auto">
          <a:xfrm>
            <a:off x="304800" y="394901"/>
            <a:ext cx="65" cy="276999"/>
          </a:xfrm>
          <a:prstGeom prst="rect">
            <a:avLst/>
          </a:prstGeom>
          <a:solidFill>
            <a:srgbClr val="F8F9FA"/>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smtClean="0">
              <a:ln>
                <a:noFill/>
              </a:ln>
              <a:solidFill>
                <a:schemeClr val="tx1"/>
              </a:solidFill>
              <a:effectLst/>
              <a:latin typeface="Arial" panose="020B0604020202020204" pitchFamily="34" charset="0"/>
            </a:endParaRPr>
          </a:p>
        </p:txBody>
      </p:sp>
      <p:pic>
        <p:nvPicPr>
          <p:cNvPr id="12" name="Picture 11"/>
          <p:cNvPicPr>
            <a:picLocks noChangeAspect="1"/>
          </p:cNvPicPr>
          <p:nvPr/>
        </p:nvPicPr>
        <p:blipFill>
          <a:blip r:embed="rId2"/>
          <a:stretch>
            <a:fillRect/>
          </a:stretch>
        </p:blipFill>
        <p:spPr>
          <a:xfrm>
            <a:off x="11258550" y="5846618"/>
            <a:ext cx="933972" cy="910328"/>
          </a:xfrm>
          <a:prstGeom prst="rect">
            <a:avLst/>
          </a:prstGeom>
        </p:spPr>
      </p:pic>
      <p:sp>
        <p:nvSpPr>
          <p:cNvPr id="2" name="TextBox 1"/>
          <p:cNvSpPr txBox="1"/>
          <p:nvPr/>
        </p:nvSpPr>
        <p:spPr>
          <a:xfrm>
            <a:off x="5265003" y="45310"/>
            <a:ext cx="1473302" cy="646331"/>
          </a:xfrm>
          <a:prstGeom prst="rect">
            <a:avLst/>
          </a:prstGeom>
          <a:solidFill>
            <a:schemeClr val="bg1"/>
          </a:solidFill>
          <a:ln>
            <a:solidFill>
              <a:schemeClr val="tx1"/>
            </a:solidFill>
          </a:ln>
        </p:spPr>
        <p:txBody>
          <a:bodyPr wrap="square" rtlCol="0">
            <a:spAutoFit/>
          </a:bodyPr>
          <a:lstStyle/>
          <a:p>
            <a:r>
              <a:rPr lang="en-GB" sz="3600" dirty="0" smtClean="0">
                <a:solidFill>
                  <a:prstClr val="black"/>
                </a:solidFill>
                <a:latin typeface="Arial" panose="020B0604020202020204" pitchFamily="34" charset="0"/>
                <a:cs typeface="Arial" panose="020B0604020202020204" pitchFamily="34" charset="0"/>
              </a:rPr>
              <a:t>Lunch</a:t>
            </a:r>
            <a:endParaRPr lang="en-GB" dirty="0">
              <a:latin typeface="Arial" panose="020B0604020202020204" pitchFamily="34" charset="0"/>
              <a:cs typeface="Arial" panose="020B0604020202020204" pitchFamily="34" charset="0"/>
            </a:endParaRPr>
          </a:p>
        </p:txBody>
      </p:sp>
      <p:pic>
        <p:nvPicPr>
          <p:cNvPr id="26" name="Picture 25"/>
          <p:cNvPicPr>
            <a:picLocks noChangeAspect="1"/>
          </p:cNvPicPr>
          <p:nvPr/>
        </p:nvPicPr>
        <p:blipFill>
          <a:blip r:embed="rId3"/>
          <a:stretch>
            <a:fillRect/>
          </a:stretch>
        </p:blipFill>
        <p:spPr>
          <a:xfrm>
            <a:off x="1078561" y="1752613"/>
            <a:ext cx="2375839" cy="2576801"/>
          </a:xfrm>
          <a:prstGeom prst="rect">
            <a:avLst/>
          </a:prstGeom>
        </p:spPr>
      </p:pic>
      <p:sp>
        <p:nvSpPr>
          <p:cNvPr id="28" name="TextBox 27"/>
          <p:cNvSpPr txBox="1"/>
          <p:nvPr/>
        </p:nvSpPr>
        <p:spPr>
          <a:xfrm>
            <a:off x="1743434" y="1339410"/>
            <a:ext cx="2373746" cy="369332"/>
          </a:xfrm>
          <a:prstGeom prst="rect">
            <a:avLst/>
          </a:prstGeom>
          <a:noFill/>
        </p:spPr>
        <p:txBody>
          <a:bodyPr wrap="square" rtlCol="0">
            <a:spAutoFit/>
          </a:bodyPr>
          <a:lstStyle/>
          <a:p>
            <a:r>
              <a:rPr lang="en-GB" dirty="0" smtClean="0">
                <a:latin typeface="Arial" panose="020B0604020202020204" pitchFamily="34" charset="0"/>
                <a:cs typeface="Arial" panose="020B0604020202020204" pitchFamily="34" charset="0"/>
              </a:rPr>
              <a:t>Lunch</a:t>
            </a:r>
            <a:endParaRPr lang="en-GB" dirty="0">
              <a:latin typeface="Arial" panose="020B0604020202020204" pitchFamily="34" charset="0"/>
              <a:cs typeface="Arial" panose="020B0604020202020204" pitchFamily="34" charset="0"/>
            </a:endParaRPr>
          </a:p>
        </p:txBody>
      </p:sp>
      <p:sp>
        <p:nvSpPr>
          <p:cNvPr id="29" name="TextBox 28"/>
          <p:cNvSpPr txBox="1"/>
          <p:nvPr/>
        </p:nvSpPr>
        <p:spPr>
          <a:xfrm>
            <a:off x="1078561" y="4423923"/>
            <a:ext cx="2520992" cy="923330"/>
          </a:xfrm>
          <a:prstGeom prst="rect">
            <a:avLst/>
          </a:prstGeom>
          <a:noFill/>
        </p:spPr>
        <p:txBody>
          <a:bodyPr wrap="square" rtlCol="0">
            <a:spAutoFit/>
          </a:bodyPr>
          <a:lstStyle/>
          <a:p>
            <a:r>
              <a:rPr lang="en-US" dirty="0">
                <a:latin typeface="Arial" panose="020B0604020202020204" pitchFamily="34" charset="0"/>
                <a:cs typeface="Arial" panose="020B0604020202020204" pitchFamily="34" charset="0"/>
              </a:rPr>
              <a:t>Bunched fingers and thumb of primary hand tap mouth twice.</a:t>
            </a:r>
            <a:endParaRPr lang="en-GB" dirty="0">
              <a:latin typeface="Arial" panose="020B0604020202020204" pitchFamily="34" charset="0"/>
              <a:cs typeface="Arial" panose="020B0604020202020204" pitchFamily="34" charset="0"/>
            </a:endParaRPr>
          </a:p>
        </p:txBody>
      </p:sp>
      <p:pic>
        <p:nvPicPr>
          <p:cNvPr id="30" name="Picture 29"/>
          <p:cNvPicPr>
            <a:picLocks noChangeAspect="1"/>
          </p:cNvPicPr>
          <p:nvPr/>
        </p:nvPicPr>
        <p:blipFill>
          <a:blip r:embed="rId4"/>
          <a:stretch>
            <a:fillRect/>
          </a:stretch>
        </p:blipFill>
        <p:spPr>
          <a:xfrm>
            <a:off x="3928744" y="1752613"/>
            <a:ext cx="1947325" cy="2576801"/>
          </a:xfrm>
          <a:prstGeom prst="rect">
            <a:avLst/>
          </a:prstGeom>
        </p:spPr>
      </p:pic>
      <p:sp>
        <p:nvSpPr>
          <p:cNvPr id="32" name="TextBox 31"/>
          <p:cNvSpPr txBox="1"/>
          <p:nvPr/>
        </p:nvSpPr>
        <p:spPr>
          <a:xfrm>
            <a:off x="3858326" y="1357890"/>
            <a:ext cx="2143328" cy="369332"/>
          </a:xfrm>
          <a:prstGeom prst="rect">
            <a:avLst/>
          </a:prstGeom>
          <a:noFill/>
        </p:spPr>
        <p:txBody>
          <a:bodyPr wrap="square" rtlCol="0">
            <a:spAutoFit/>
          </a:bodyPr>
          <a:lstStyle/>
          <a:p>
            <a:r>
              <a:rPr lang="en-GB" dirty="0" smtClean="0">
                <a:latin typeface="Arial" panose="020B0604020202020204" pitchFamily="34" charset="0"/>
                <a:cs typeface="Arial" panose="020B0604020202020204" pitchFamily="34" charset="0"/>
              </a:rPr>
              <a:t>Please / Thank you</a:t>
            </a:r>
            <a:endParaRPr lang="en-GB" dirty="0">
              <a:latin typeface="Arial" panose="020B0604020202020204" pitchFamily="34" charset="0"/>
              <a:cs typeface="Arial" panose="020B0604020202020204" pitchFamily="34" charset="0"/>
            </a:endParaRPr>
          </a:p>
        </p:txBody>
      </p:sp>
      <p:sp>
        <p:nvSpPr>
          <p:cNvPr id="33" name="TextBox 32"/>
          <p:cNvSpPr txBox="1"/>
          <p:nvPr/>
        </p:nvSpPr>
        <p:spPr>
          <a:xfrm>
            <a:off x="3858326" y="4423923"/>
            <a:ext cx="2088160" cy="1477328"/>
          </a:xfrm>
          <a:prstGeom prst="rect">
            <a:avLst/>
          </a:prstGeom>
          <a:noFill/>
        </p:spPr>
        <p:txBody>
          <a:bodyPr wrap="square" rtlCol="0">
            <a:spAutoFit/>
          </a:bodyPr>
          <a:lstStyle/>
          <a:p>
            <a:r>
              <a:rPr lang="en-US" dirty="0">
                <a:latin typeface="Arial" panose="020B0604020202020204" pitchFamily="34" charset="0"/>
                <a:cs typeface="Arial" panose="020B0604020202020204" pitchFamily="34" charset="0"/>
              </a:rPr>
              <a:t>Flat hand starts with fingertips on chin. Hand moves down and away from signer.</a:t>
            </a:r>
            <a:endParaRPr lang="en-GB" dirty="0">
              <a:latin typeface="Arial" panose="020B0604020202020204" pitchFamily="34" charset="0"/>
              <a:cs typeface="Arial" panose="020B0604020202020204" pitchFamily="34" charset="0"/>
            </a:endParaRPr>
          </a:p>
        </p:txBody>
      </p:sp>
      <p:pic>
        <p:nvPicPr>
          <p:cNvPr id="34" name="Picture 33"/>
          <p:cNvPicPr>
            <a:picLocks noChangeAspect="1"/>
          </p:cNvPicPr>
          <p:nvPr/>
        </p:nvPicPr>
        <p:blipFill>
          <a:blip r:embed="rId5"/>
          <a:stretch>
            <a:fillRect/>
          </a:stretch>
        </p:blipFill>
        <p:spPr>
          <a:xfrm>
            <a:off x="6380566" y="1752613"/>
            <a:ext cx="1989778" cy="2576801"/>
          </a:xfrm>
          <a:prstGeom prst="rect">
            <a:avLst/>
          </a:prstGeom>
        </p:spPr>
      </p:pic>
      <p:sp>
        <p:nvSpPr>
          <p:cNvPr id="35" name="TextBox 34"/>
          <p:cNvSpPr txBox="1"/>
          <p:nvPr/>
        </p:nvSpPr>
        <p:spPr>
          <a:xfrm>
            <a:off x="7077140" y="1339547"/>
            <a:ext cx="1113186" cy="369332"/>
          </a:xfrm>
          <a:prstGeom prst="rect">
            <a:avLst/>
          </a:prstGeom>
          <a:noFill/>
        </p:spPr>
        <p:txBody>
          <a:bodyPr wrap="square" rtlCol="0">
            <a:spAutoFit/>
          </a:bodyPr>
          <a:lstStyle/>
          <a:p>
            <a:r>
              <a:rPr lang="en-GB" dirty="0" smtClean="0">
                <a:latin typeface="Arial" panose="020B0604020202020204" pitchFamily="34" charset="0"/>
                <a:cs typeface="Arial" panose="020B0604020202020204" pitchFamily="34" charset="0"/>
              </a:rPr>
              <a:t>Fruit</a:t>
            </a:r>
            <a:endParaRPr lang="en-GB" dirty="0">
              <a:latin typeface="Arial" panose="020B0604020202020204" pitchFamily="34" charset="0"/>
              <a:cs typeface="Arial" panose="020B0604020202020204" pitchFamily="34" charset="0"/>
            </a:endParaRPr>
          </a:p>
        </p:txBody>
      </p:sp>
      <p:sp>
        <p:nvSpPr>
          <p:cNvPr id="36" name="TextBox 35"/>
          <p:cNvSpPr txBox="1"/>
          <p:nvPr/>
        </p:nvSpPr>
        <p:spPr>
          <a:xfrm>
            <a:off x="6334199" y="4423923"/>
            <a:ext cx="2448410" cy="1477328"/>
          </a:xfrm>
          <a:prstGeom prst="rect">
            <a:avLst/>
          </a:prstGeom>
          <a:noFill/>
        </p:spPr>
        <p:txBody>
          <a:bodyPr wrap="square" rtlCol="0">
            <a:spAutoFit/>
          </a:bodyPr>
          <a:lstStyle/>
          <a:p>
            <a:r>
              <a:rPr lang="en-US" dirty="0">
                <a:latin typeface="Arial" panose="020B0604020202020204" pitchFamily="34" charset="0"/>
                <a:cs typeface="Arial" panose="020B0604020202020204" pitchFamily="34" charset="0"/>
              </a:rPr>
              <a:t>Open primary hand with bent fingers (full C hand) facing mouth twists upwards and forwards.</a:t>
            </a:r>
            <a:endParaRPr lang="en-GB" dirty="0">
              <a:latin typeface="Arial" panose="020B0604020202020204" pitchFamily="34" charset="0"/>
              <a:cs typeface="Arial" panose="020B0604020202020204" pitchFamily="34" charset="0"/>
            </a:endParaRPr>
          </a:p>
        </p:txBody>
      </p:sp>
      <p:pic>
        <p:nvPicPr>
          <p:cNvPr id="37" name="Picture 36"/>
          <p:cNvPicPr>
            <a:picLocks noChangeAspect="1"/>
          </p:cNvPicPr>
          <p:nvPr/>
        </p:nvPicPr>
        <p:blipFill>
          <a:blip r:embed="rId6"/>
          <a:stretch>
            <a:fillRect/>
          </a:stretch>
        </p:blipFill>
        <p:spPr>
          <a:xfrm>
            <a:off x="8844688" y="1754325"/>
            <a:ext cx="2143643" cy="2575089"/>
          </a:xfrm>
          <a:prstGeom prst="rect">
            <a:avLst/>
          </a:prstGeom>
        </p:spPr>
      </p:pic>
      <p:sp>
        <p:nvSpPr>
          <p:cNvPr id="38" name="TextBox 37"/>
          <p:cNvSpPr txBox="1"/>
          <p:nvPr/>
        </p:nvSpPr>
        <p:spPr>
          <a:xfrm>
            <a:off x="9547381" y="1357890"/>
            <a:ext cx="1113186" cy="369332"/>
          </a:xfrm>
          <a:prstGeom prst="rect">
            <a:avLst/>
          </a:prstGeom>
          <a:noFill/>
        </p:spPr>
        <p:txBody>
          <a:bodyPr wrap="square" rtlCol="0">
            <a:spAutoFit/>
          </a:bodyPr>
          <a:lstStyle/>
          <a:p>
            <a:r>
              <a:rPr lang="en-GB" dirty="0" smtClean="0">
                <a:latin typeface="Arial" panose="020B0604020202020204" pitchFamily="34" charset="0"/>
                <a:cs typeface="Arial" panose="020B0604020202020204" pitchFamily="34" charset="0"/>
              </a:rPr>
              <a:t>Drink</a:t>
            </a:r>
            <a:endParaRPr lang="en-GB" dirty="0">
              <a:latin typeface="Arial" panose="020B0604020202020204" pitchFamily="34" charset="0"/>
              <a:cs typeface="Arial" panose="020B0604020202020204" pitchFamily="34" charset="0"/>
            </a:endParaRPr>
          </a:p>
        </p:txBody>
      </p:sp>
      <p:sp>
        <p:nvSpPr>
          <p:cNvPr id="39" name="TextBox 38"/>
          <p:cNvSpPr txBox="1"/>
          <p:nvPr/>
        </p:nvSpPr>
        <p:spPr>
          <a:xfrm>
            <a:off x="8795487" y="4423923"/>
            <a:ext cx="1994040" cy="923330"/>
          </a:xfrm>
          <a:prstGeom prst="rect">
            <a:avLst/>
          </a:prstGeom>
          <a:noFill/>
        </p:spPr>
        <p:txBody>
          <a:bodyPr wrap="square" rtlCol="0">
            <a:spAutoFit/>
          </a:bodyPr>
          <a:lstStyle/>
          <a:p>
            <a:r>
              <a:rPr lang="en-US" dirty="0">
                <a:latin typeface="Arial" panose="020B0604020202020204" pitchFamily="34" charset="0"/>
                <a:cs typeface="Arial" panose="020B0604020202020204" pitchFamily="34" charset="0"/>
              </a:rPr>
              <a:t>Primary hand mimes drinking out of a glass.</a:t>
            </a:r>
            <a:endParaRPr lang="en-GB"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2749339"/>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Rectangle 26"/>
          <p:cNvSpPr/>
          <p:nvPr/>
        </p:nvSpPr>
        <p:spPr>
          <a:xfrm>
            <a:off x="1022203" y="0"/>
            <a:ext cx="10108546" cy="6858000"/>
          </a:xfrm>
          <a:prstGeom prst="rect">
            <a:avLst/>
          </a:prstGeom>
          <a:solidFill>
            <a:srgbClr val="00B0F0"/>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TextBox 4"/>
          <p:cNvSpPr txBox="1"/>
          <p:nvPr/>
        </p:nvSpPr>
        <p:spPr>
          <a:xfrm rot="16200000">
            <a:off x="-2970886" y="3041985"/>
            <a:ext cx="6945744" cy="861774"/>
          </a:xfrm>
          <a:prstGeom prst="rect">
            <a:avLst/>
          </a:prstGeom>
          <a:noFill/>
        </p:spPr>
        <p:txBody>
          <a:bodyPr wrap="square" rtlCol="0">
            <a:spAutoFit/>
          </a:bodyPr>
          <a:lstStyle/>
          <a:p>
            <a:pPr algn="ctr"/>
            <a:r>
              <a:rPr lang="en-US" sz="5000" dirty="0" smtClean="0">
                <a:latin typeface="Arial" panose="020B0604020202020204" pitchFamily="34" charset="0"/>
                <a:cs typeface="Arial" panose="020B0604020202020204" pitchFamily="34" charset="0"/>
              </a:rPr>
              <a:t>Language of the month</a:t>
            </a:r>
            <a:endParaRPr lang="en-GB" sz="5000" dirty="0">
              <a:latin typeface="Arial" panose="020B0604020202020204" pitchFamily="34" charset="0"/>
              <a:cs typeface="Arial" panose="020B0604020202020204" pitchFamily="34" charset="0"/>
            </a:endParaRPr>
          </a:p>
        </p:txBody>
      </p:sp>
      <p:sp>
        <p:nvSpPr>
          <p:cNvPr id="6" name="TextBox 5"/>
          <p:cNvSpPr txBox="1"/>
          <p:nvPr/>
        </p:nvSpPr>
        <p:spPr>
          <a:xfrm rot="16200000">
            <a:off x="8929370" y="2539236"/>
            <a:ext cx="5520134" cy="784830"/>
          </a:xfrm>
          <a:prstGeom prst="rect">
            <a:avLst/>
          </a:prstGeom>
          <a:noFill/>
        </p:spPr>
        <p:txBody>
          <a:bodyPr wrap="square" rtlCol="0">
            <a:spAutoFit/>
          </a:bodyPr>
          <a:lstStyle/>
          <a:p>
            <a:pPr lvl="0" algn="ctr"/>
            <a:r>
              <a:rPr lang="en-US" sz="4500" dirty="0">
                <a:solidFill>
                  <a:prstClr val="black"/>
                </a:solidFill>
              </a:rPr>
              <a:t>March – Sign Language</a:t>
            </a:r>
            <a:endParaRPr lang="en-GB" sz="4500" b="1" dirty="0">
              <a:solidFill>
                <a:prstClr val="black"/>
              </a:solidFill>
            </a:endParaRPr>
          </a:p>
        </p:txBody>
      </p:sp>
      <p:sp>
        <p:nvSpPr>
          <p:cNvPr id="11" name="Rectangle 3"/>
          <p:cNvSpPr>
            <a:spLocks noChangeArrowheads="1"/>
          </p:cNvSpPr>
          <p:nvPr/>
        </p:nvSpPr>
        <p:spPr bwMode="auto">
          <a:xfrm>
            <a:off x="304800" y="394901"/>
            <a:ext cx="65" cy="276999"/>
          </a:xfrm>
          <a:prstGeom prst="rect">
            <a:avLst/>
          </a:prstGeom>
          <a:solidFill>
            <a:srgbClr val="F8F9FA"/>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smtClean="0">
              <a:ln>
                <a:noFill/>
              </a:ln>
              <a:solidFill>
                <a:schemeClr val="tx1"/>
              </a:solidFill>
              <a:effectLst/>
              <a:latin typeface="Arial" panose="020B0604020202020204" pitchFamily="34" charset="0"/>
            </a:endParaRPr>
          </a:p>
        </p:txBody>
      </p:sp>
      <p:pic>
        <p:nvPicPr>
          <p:cNvPr id="12" name="Picture 11"/>
          <p:cNvPicPr>
            <a:picLocks noChangeAspect="1"/>
          </p:cNvPicPr>
          <p:nvPr/>
        </p:nvPicPr>
        <p:blipFill>
          <a:blip r:embed="rId2"/>
          <a:stretch>
            <a:fillRect/>
          </a:stretch>
        </p:blipFill>
        <p:spPr>
          <a:xfrm>
            <a:off x="11258550" y="5846618"/>
            <a:ext cx="933972" cy="910328"/>
          </a:xfrm>
          <a:prstGeom prst="rect">
            <a:avLst/>
          </a:prstGeom>
        </p:spPr>
      </p:pic>
      <p:sp>
        <p:nvSpPr>
          <p:cNvPr id="30" name="TextBox 29"/>
          <p:cNvSpPr txBox="1"/>
          <p:nvPr/>
        </p:nvSpPr>
        <p:spPr>
          <a:xfrm>
            <a:off x="1497905" y="5846618"/>
            <a:ext cx="9007495" cy="646331"/>
          </a:xfrm>
          <a:prstGeom prst="rect">
            <a:avLst/>
          </a:prstGeom>
          <a:noFill/>
        </p:spPr>
        <p:txBody>
          <a:bodyPr wrap="square" rtlCol="0">
            <a:spAutoFit/>
          </a:bodyPr>
          <a:lstStyle/>
          <a:p>
            <a:r>
              <a:rPr lang="en-GB" dirty="0" smtClean="0">
                <a:latin typeface="Arial" panose="020B0604020202020204" pitchFamily="34" charset="0"/>
                <a:cs typeface="Arial" panose="020B0604020202020204" pitchFamily="34" charset="0"/>
              </a:rPr>
              <a:t>Greetings and manners in British Sign Language:</a:t>
            </a:r>
          </a:p>
          <a:p>
            <a:r>
              <a:rPr lang="en-GB" dirty="0">
                <a:latin typeface="Arial" panose="020B0604020202020204" pitchFamily="34" charset="0"/>
                <a:cs typeface="Arial" panose="020B0604020202020204" pitchFamily="34" charset="0"/>
                <a:hlinkClick r:id="rId3"/>
              </a:rPr>
              <a:t>https://</a:t>
            </a:r>
            <a:r>
              <a:rPr lang="en-GB" dirty="0" smtClean="0">
                <a:latin typeface="Arial" panose="020B0604020202020204" pitchFamily="34" charset="0"/>
                <a:cs typeface="Arial" panose="020B0604020202020204" pitchFamily="34" charset="0"/>
                <a:hlinkClick r:id="rId3"/>
              </a:rPr>
              <a:t>www.youtube.com/watch?v=n09Rb3OTKfw</a:t>
            </a:r>
            <a:r>
              <a:rPr lang="en-GB" dirty="0" smtClean="0">
                <a:latin typeface="Arial" panose="020B0604020202020204" pitchFamily="34" charset="0"/>
                <a:cs typeface="Arial" panose="020B0604020202020204" pitchFamily="34" charset="0"/>
              </a:rPr>
              <a:t> </a:t>
            </a:r>
            <a:endParaRPr lang="en-GB" dirty="0">
              <a:latin typeface="Arial" panose="020B0604020202020204" pitchFamily="34" charset="0"/>
              <a:cs typeface="Arial" panose="020B0604020202020204" pitchFamily="34" charset="0"/>
            </a:endParaRPr>
          </a:p>
        </p:txBody>
      </p:sp>
      <p:pic>
        <p:nvPicPr>
          <p:cNvPr id="32" name="Picture 31"/>
          <p:cNvPicPr>
            <a:picLocks noChangeAspect="1"/>
          </p:cNvPicPr>
          <p:nvPr/>
        </p:nvPicPr>
        <p:blipFill>
          <a:blip r:embed="rId4"/>
          <a:stretch>
            <a:fillRect/>
          </a:stretch>
        </p:blipFill>
        <p:spPr>
          <a:xfrm>
            <a:off x="1497906" y="1169578"/>
            <a:ext cx="9007495" cy="4518844"/>
          </a:xfrm>
          <a:prstGeom prst="rect">
            <a:avLst/>
          </a:prstGeom>
        </p:spPr>
      </p:pic>
      <p:sp>
        <p:nvSpPr>
          <p:cNvPr id="33" name="TextBox 32"/>
          <p:cNvSpPr txBox="1"/>
          <p:nvPr/>
        </p:nvSpPr>
        <p:spPr>
          <a:xfrm>
            <a:off x="4965214" y="210234"/>
            <a:ext cx="2222523" cy="646331"/>
          </a:xfrm>
          <a:prstGeom prst="rect">
            <a:avLst/>
          </a:prstGeom>
          <a:solidFill>
            <a:schemeClr val="bg1"/>
          </a:solidFill>
          <a:ln>
            <a:solidFill>
              <a:schemeClr val="tx1"/>
            </a:solidFill>
          </a:ln>
        </p:spPr>
        <p:txBody>
          <a:bodyPr wrap="square" rtlCol="0">
            <a:spAutoFit/>
          </a:bodyPr>
          <a:lstStyle/>
          <a:p>
            <a:r>
              <a:rPr lang="en-GB" sz="3600" dirty="0" smtClean="0">
                <a:solidFill>
                  <a:prstClr val="black"/>
                </a:solidFill>
                <a:latin typeface="Arial" panose="020B0604020202020204" pitchFamily="34" charset="0"/>
                <a:cs typeface="Arial" panose="020B0604020202020204" pitchFamily="34" charset="0"/>
              </a:rPr>
              <a:t>Greetings</a:t>
            </a:r>
            <a:endParaRPr lang="en-GB"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208996009"/>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Rectangle 31"/>
          <p:cNvSpPr/>
          <p:nvPr/>
        </p:nvSpPr>
        <p:spPr>
          <a:xfrm>
            <a:off x="947381" y="0"/>
            <a:ext cx="10108546" cy="6858000"/>
          </a:xfrm>
          <a:prstGeom prst="rect">
            <a:avLst/>
          </a:prstGeom>
          <a:solidFill>
            <a:srgbClr val="00B0F0"/>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TextBox 4"/>
          <p:cNvSpPr txBox="1"/>
          <p:nvPr/>
        </p:nvSpPr>
        <p:spPr>
          <a:xfrm rot="16200000">
            <a:off x="-2970886" y="3041985"/>
            <a:ext cx="6945744" cy="861774"/>
          </a:xfrm>
          <a:prstGeom prst="rect">
            <a:avLst/>
          </a:prstGeom>
          <a:noFill/>
        </p:spPr>
        <p:txBody>
          <a:bodyPr wrap="square" rtlCol="0">
            <a:spAutoFit/>
          </a:bodyPr>
          <a:lstStyle/>
          <a:p>
            <a:pPr algn="ctr"/>
            <a:r>
              <a:rPr lang="en-US" sz="5000" dirty="0" smtClean="0">
                <a:latin typeface="Arial" panose="020B0604020202020204" pitchFamily="34" charset="0"/>
                <a:cs typeface="Arial" panose="020B0604020202020204" pitchFamily="34" charset="0"/>
              </a:rPr>
              <a:t>Language of the month</a:t>
            </a:r>
            <a:endParaRPr lang="en-GB" sz="5000" dirty="0">
              <a:latin typeface="Arial" panose="020B0604020202020204" pitchFamily="34" charset="0"/>
              <a:cs typeface="Arial" panose="020B0604020202020204" pitchFamily="34" charset="0"/>
            </a:endParaRPr>
          </a:p>
        </p:txBody>
      </p:sp>
      <p:sp>
        <p:nvSpPr>
          <p:cNvPr id="6" name="TextBox 5"/>
          <p:cNvSpPr txBox="1"/>
          <p:nvPr/>
        </p:nvSpPr>
        <p:spPr>
          <a:xfrm rot="16200000">
            <a:off x="8918860" y="2489662"/>
            <a:ext cx="5541154" cy="784830"/>
          </a:xfrm>
          <a:prstGeom prst="rect">
            <a:avLst/>
          </a:prstGeom>
          <a:noFill/>
        </p:spPr>
        <p:txBody>
          <a:bodyPr wrap="square" rtlCol="0">
            <a:spAutoFit/>
          </a:bodyPr>
          <a:lstStyle/>
          <a:p>
            <a:pPr lvl="0" algn="ctr"/>
            <a:r>
              <a:rPr lang="en-US" sz="4500" dirty="0">
                <a:solidFill>
                  <a:prstClr val="black"/>
                </a:solidFill>
              </a:rPr>
              <a:t>March – Sign Language</a:t>
            </a:r>
            <a:endParaRPr lang="en-GB" sz="4500" b="1" dirty="0">
              <a:solidFill>
                <a:prstClr val="black"/>
              </a:solidFill>
            </a:endParaRPr>
          </a:p>
        </p:txBody>
      </p:sp>
      <p:sp>
        <p:nvSpPr>
          <p:cNvPr id="11" name="Rectangle 3"/>
          <p:cNvSpPr>
            <a:spLocks noChangeArrowheads="1"/>
          </p:cNvSpPr>
          <p:nvPr/>
        </p:nvSpPr>
        <p:spPr bwMode="auto">
          <a:xfrm>
            <a:off x="304800" y="394901"/>
            <a:ext cx="65" cy="276999"/>
          </a:xfrm>
          <a:prstGeom prst="rect">
            <a:avLst/>
          </a:prstGeom>
          <a:solidFill>
            <a:srgbClr val="F8F9FA"/>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smtClean="0">
              <a:ln>
                <a:noFill/>
              </a:ln>
              <a:solidFill>
                <a:schemeClr val="tx1"/>
              </a:solidFill>
              <a:effectLst/>
              <a:latin typeface="Arial" panose="020B0604020202020204" pitchFamily="34" charset="0"/>
            </a:endParaRPr>
          </a:p>
        </p:txBody>
      </p:sp>
      <p:pic>
        <p:nvPicPr>
          <p:cNvPr id="12" name="Picture 11"/>
          <p:cNvPicPr>
            <a:picLocks noChangeAspect="1"/>
          </p:cNvPicPr>
          <p:nvPr/>
        </p:nvPicPr>
        <p:blipFill>
          <a:blip r:embed="rId2"/>
          <a:stretch>
            <a:fillRect/>
          </a:stretch>
        </p:blipFill>
        <p:spPr>
          <a:xfrm>
            <a:off x="11258550" y="5846618"/>
            <a:ext cx="933972" cy="910328"/>
          </a:xfrm>
          <a:prstGeom prst="rect">
            <a:avLst/>
          </a:prstGeom>
        </p:spPr>
      </p:pic>
      <p:sp>
        <p:nvSpPr>
          <p:cNvPr id="2" name="Rectangle 1"/>
          <p:cNvSpPr/>
          <p:nvPr/>
        </p:nvSpPr>
        <p:spPr>
          <a:xfrm>
            <a:off x="2334691" y="6215950"/>
            <a:ext cx="7156431" cy="369332"/>
          </a:xfrm>
          <a:prstGeom prst="rect">
            <a:avLst/>
          </a:prstGeom>
        </p:spPr>
        <p:txBody>
          <a:bodyPr wrap="square">
            <a:spAutoFit/>
          </a:bodyPr>
          <a:lstStyle/>
          <a:p>
            <a:pPr lvl="0"/>
            <a:r>
              <a:rPr lang="en-GB" dirty="0" smtClean="0">
                <a:solidFill>
                  <a:prstClr val="black"/>
                </a:solidFill>
                <a:latin typeface="Arial" panose="020B0604020202020204" pitchFamily="34" charset="0"/>
                <a:cs typeface="Arial" panose="020B0604020202020204" pitchFamily="34" charset="0"/>
              </a:rPr>
              <a:t>Numbers </a:t>
            </a:r>
            <a:r>
              <a:rPr lang="en-GB" dirty="0">
                <a:solidFill>
                  <a:prstClr val="black"/>
                </a:solidFill>
                <a:latin typeface="Arial" panose="020B0604020202020204" pitchFamily="34" charset="0"/>
                <a:cs typeface="Arial" panose="020B0604020202020204" pitchFamily="34" charset="0"/>
              </a:rPr>
              <a:t>1-10: </a:t>
            </a:r>
            <a:r>
              <a:rPr lang="en-GB" dirty="0">
                <a:solidFill>
                  <a:prstClr val="black"/>
                </a:solidFill>
                <a:latin typeface="Arial" panose="020B0604020202020204" pitchFamily="34" charset="0"/>
                <a:cs typeface="Arial" panose="020B0604020202020204" pitchFamily="34" charset="0"/>
                <a:hlinkClick r:id="rId3"/>
              </a:rPr>
              <a:t>https://</a:t>
            </a:r>
            <a:r>
              <a:rPr lang="en-GB" dirty="0" smtClean="0">
                <a:solidFill>
                  <a:prstClr val="black"/>
                </a:solidFill>
                <a:latin typeface="Arial" panose="020B0604020202020204" pitchFamily="34" charset="0"/>
                <a:cs typeface="Arial" panose="020B0604020202020204" pitchFamily="34" charset="0"/>
                <a:hlinkClick r:id="rId3"/>
              </a:rPr>
              <a:t>www.youtube.com/watch?v=G1swqmQSJnM</a:t>
            </a:r>
            <a:r>
              <a:rPr lang="en-GB" dirty="0" smtClean="0">
                <a:solidFill>
                  <a:prstClr val="black"/>
                </a:solidFill>
                <a:latin typeface="Arial" panose="020B0604020202020204" pitchFamily="34" charset="0"/>
                <a:cs typeface="Arial" panose="020B0604020202020204" pitchFamily="34" charset="0"/>
              </a:rPr>
              <a:t> </a:t>
            </a:r>
            <a:endParaRPr lang="en-GB" dirty="0">
              <a:solidFill>
                <a:prstClr val="black"/>
              </a:solidFill>
              <a:latin typeface="Arial" panose="020B0604020202020204" pitchFamily="34" charset="0"/>
              <a:cs typeface="Arial" panose="020B0604020202020204" pitchFamily="34" charset="0"/>
            </a:endParaRPr>
          </a:p>
        </p:txBody>
      </p:sp>
      <p:pic>
        <p:nvPicPr>
          <p:cNvPr id="13" name="Picture 12"/>
          <p:cNvPicPr>
            <a:picLocks noChangeAspect="1"/>
          </p:cNvPicPr>
          <p:nvPr/>
        </p:nvPicPr>
        <p:blipFill>
          <a:blip r:embed="rId4"/>
          <a:stretch>
            <a:fillRect/>
          </a:stretch>
        </p:blipFill>
        <p:spPr>
          <a:xfrm>
            <a:off x="1555562" y="1351867"/>
            <a:ext cx="1483202" cy="1874182"/>
          </a:xfrm>
          <a:prstGeom prst="rect">
            <a:avLst/>
          </a:prstGeom>
        </p:spPr>
      </p:pic>
      <p:pic>
        <p:nvPicPr>
          <p:cNvPr id="20" name="Picture 19"/>
          <p:cNvPicPr>
            <a:picLocks noChangeAspect="1"/>
          </p:cNvPicPr>
          <p:nvPr/>
        </p:nvPicPr>
        <p:blipFill>
          <a:blip r:embed="rId5"/>
          <a:stretch>
            <a:fillRect/>
          </a:stretch>
        </p:blipFill>
        <p:spPr>
          <a:xfrm>
            <a:off x="3461636" y="1351867"/>
            <a:ext cx="1322800" cy="1868570"/>
          </a:xfrm>
          <a:prstGeom prst="rect">
            <a:avLst/>
          </a:prstGeom>
        </p:spPr>
      </p:pic>
      <p:pic>
        <p:nvPicPr>
          <p:cNvPr id="21" name="Picture 20"/>
          <p:cNvPicPr>
            <a:picLocks noChangeAspect="1"/>
          </p:cNvPicPr>
          <p:nvPr/>
        </p:nvPicPr>
        <p:blipFill>
          <a:blip r:embed="rId6"/>
          <a:stretch>
            <a:fillRect/>
          </a:stretch>
        </p:blipFill>
        <p:spPr>
          <a:xfrm>
            <a:off x="5207308" y="1344536"/>
            <a:ext cx="1461347" cy="1881513"/>
          </a:xfrm>
          <a:prstGeom prst="rect">
            <a:avLst/>
          </a:prstGeom>
        </p:spPr>
      </p:pic>
      <p:pic>
        <p:nvPicPr>
          <p:cNvPr id="33" name="Picture 32"/>
          <p:cNvPicPr>
            <a:picLocks noChangeAspect="1"/>
          </p:cNvPicPr>
          <p:nvPr/>
        </p:nvPicPr>
        <p:blipFill>
          <a:blip r:embed="rId7"/>
          <a:stretch>
            <a:fillRect/>
          </a:stretch>
        </p:blipFill>
        <p:spPr>
          <a:xfrm>
            <a:off x="7091527" y="1351867"/>
            <a:ext cx="1593893" cy="1881513"/>
          </a:xfrm>
          <a:prstGeom prst="rect">
            <a:avLst/>
          </a:prstGeom>
        </p:spPr>
      </p:pic>
      <p:pic>
        <p:nvPicPr>
          <p:cNvPr id="34" name="Picture 33"/>
          <p:cNvPicPr>
            <a:picLocks noChangeAspect="1"/>
          </p:cNvPicPr>
          <p:nvPr/>
        </p:nvPicPr>
        <p:blipFill>
          <a:blip r:embed="rId8"/>
          <a:stretch>
            <a:fillRect/>
          </a:stretch>
        </p:blipFill>
        <p:spPr>
          <a:xfrm>
            <a:off x="9044363" y="1344536"/>
            <a:ext cx="1475126" cy="1883090"/>
          </a:xfrm>
          <a:prstGeom prst="rect">
            <a:avLst/>
          </a:prstGeom>
        </p:spPr>
      </p:pic>
      <p:pic>
        <p:nvPicPr>
          <p:cNvPr id="35" name="Picture 34"/>
          <p:cNvPicPr>
            <a:picLocks noChangeAspect="1"/>
          </p:cNvPicPr>
          <p:nvPr/>
        </p:nvPicPr>
        <p:blipFill>
          <a:blip r:embed="rId9"/>
          <a:stretch>
            <a:fillRect/>
          </a:stretch>
        </p:blipFill>
        <p:spPr>
          <a:xfrm>
            <a:off x="1555562" y="3974012"/>
            <a:ext cx="1470128" cy="1872606"/>
          </a:xfrm>
          <a:prstGeom prst="rect">
            <a:avLst/>
          </a:prstGeom>
        </p:spPr>
      </p:pic>
      <p:pic>
        <p:nvPicPr>
          <p:cNvPr id="36" name="Picture 35"/>
          <p:cNvPicPr>
            <a:picLocks noChangeAspect="1"/>
          </p:cNvPicPr>
          <p:nvPr/>
        </p:nvPicPr>
        <p:blipFill>
          <a:blip r:embed="rId10"/>
          <a:stretch>
            <a:fillRect/>
          </a:stretch>
        </p:blipFill>
        <p:spPr>
          <a:xfrm>
            <a:off x="3403260" y="3974011"/>
            <a:ext cx="1439552" cy="1872607"/>
          </a:xfrm>
          <a:prstGeom prst="rect">
            <a:avLst/>
          </a:prstGeom>
        </p:spPr>
      </p:pic>
      <p:pic>
        <p:nvPicPr>
          <p:cNvPr id="37" name="Picture 36"/>
          <p:cNvPicPr>
            <a:picLocks noChangeAspect="1"/>
          </p:cNvPicPr>
          <p:nvPr/>
        </p:nvPicPr>
        <p:blipFill>
          <a:blip r:embed="rId11"/>
          <a:stretch>
            <a:fillRect/>
          </a:stretch>
        </p:blipFill>
        <p:spPr>
          <a:xfrm>
            <a:off x="5207308" y="3939215"/>
            <a:ext cx="1374382" cy="1907403"/>
          </a:xfrm>
          <a:prstGeom prst="rect">
            <a:avLst/>
          </a:prstGeom>
        </p:spPr>
      </p:pic>
      <p:pic>
        <p:nvPicPr>
          <p:cNvPr id="38" name="Picture 37"/>
          <p:cNvPicPr>
            <a:picLocks noChangeAspect="1"/>
          </p:cNvPicPr>
          <p:nvPr/>
        </p:nvPicPr>
        <p:blipFill>
          <a:blip r:embed="rId12"/>
          <a:stretch>
            <a:fillRect/>
          </a:stretch>
        </p:blipFill>
        <p:spPr>
          <a:xfrm>
            <a:off x="7091527" y="3939215"/>
            <a:ext cx="1368961" cy="1907403"/>
          </a:xfrm>
          <a:prstGeom prst="rect">
            <a:avLst/>
          </a:prstGeom>
        </p:spPr>
      </p:pic>
      <p:pic>
        <p:nvPicPr>
          <p:cNvPr id="39" name="Picture 38"/>
          <p:cNvPicPr>
            <a:picLocks noChangeAspect="1"/>
          </p:cNvPicPr>
          <p:nvPr/>
        </p:nvPicPr>
        <p:blipFill>
          <a:blip r:embed="rId13"/>
          <a:stretch>
            <a:fillRect/>
          </a:stretch>
        </p:blipFill>
        <p:spPr>
          <a:xfrm>
            <a:off x="9102738" y="3939215"/>
            <a:ext cx="1278934" cy="2046295"/>
          </a:xfrm>
          <a:prstGeom prst="rect">
            <a:avLst/>
          </a:prstGeom>
        </p:spPr>
      </p:pic>
      <p:sp>
        <p:nvSpPr>
          <p:cNvPr id="40" name="TextBox 39"/>
          <p:cNvSpPr txBox="1"/>
          <p:nvPr/>
        </p:nvSpPr>
        <p:spPr>
          <a:xfrm>
            <a:off x="1729966" y="897832"/>
            <a:ext cx="1134393" cy="369332"/>
          </a:xfrm>
          <a:prstGeom prst="rect">
            <a:avLst/>
          </a:prstGeom>
          <a:noFill/>
        </p:spPr>
        <p:txBody>
          <a:bodyPr wrap="square" rtlCol="0">
            <a:spAutoFit/>
          </a:bodyPr>
          <a:lstStyle/>
          <a:p>
            <a:pPr algn="ctr"/>
            <a:r>
              <a:rPr lang="en-GB" dirty="0" smtClean="0">
                <a:latin typeface="Arial" panose="020B0604020202020204" pitchFamily="34" charset="0"/>
                <a:cs typeface="Arial" panose="020B0604020202020204" pitchFamily="34" charset="0"/>
              </a:rPr>
              <a:t>One</a:t>
            </a:r>
            <a:endParaRPr lang="en-GB" dirty="0">
              <a:latin typeface="Arial" panose="020B0604020202020204" pitchFamily="34" charset="0"/>
              <a:cs typeface="Arial" panose="020B0604020202020204" pitchFamily="34" charset="0"/>
            </a:endParaRPr>
          </a:p>
        </p:txBody>
      </p:sp>
      <p:sp>
        <p:nvSpPr>
          <p:cNvPr id="41" name="TextBox 40"/>
          <p:cNvSpPr txBox="1"/>
          <p:nvPr/>
        </p:nvSpPr>
        <p:spPr>
          <a:xfrm>
            <a:off x="3691005" y="932628"/>
            <a:ext cx="910603" cy="369332"/>
          </a:xfrm>
          <a:prstGeom prst="rect">
            <a:avLst/>
          </a:prstGeom>
          <a:noFill/>
        </p:spPr>
        <p:txBody>
          <a:bodyPr wrap="square" rtlCol="0">
            <a:spAutoFit/>
          </a:bodyPr>
          <a:lstStyle/>
          <a:p>
            <a:pPr algn="ctr"/>
            <a:r>
              <a:rPr lang="en-GB" dirty="0" smtClean="0">
                <a:latin typeface="Arial" panose="020B0604020202020204" pitchFamily="34" charset="0"/>
                <a:cs typeface="Arial" panose="020B0604020202020204" pitchFamily="34" charset="0"/>
              </a:rPr>
              <a:t>Two</a:t>
            </a:r>
            <a:endParaRPr lang="en-GB" dirty="0">
              <a:latin typeface="Arial" panose="020B0604020202020204" pitchFamily="34" charset="0"/>
              <a:cs typeface="Arial" panose="020B0604020202020204" pitchFamily="34" charset="0"/>
            </a:endParaRPr>
          </a:p>
        </p:txBody>
      </p:sp>
      <p:sp>
        <p:nvSpPr>
          <p:cNvPr id="42" name="TextBox 41"/>
          <p:cNvSpPr txBox="1"/>
          <p:nvPr/>
        </p:nvSpPr>
        <p:spPr>
          <a:xfrm>
            <a:off x="5349221" y="906250"/>
            <a:ext cx="1127372" cy="369332"/>
          </a:xfrm>
          <a:prstGeom prst="rect">
            <a:avLst/>
          </a:prstGeom>
          <a:noFill/>
        </p:spPr>
        <p:txBody>
          <a:bodyPr wrap="square" rtlCol="0">
            <a:spAutoFit/>
          </a:bodyPr>
          <a:lstStyle/>
          <a:p>
            <a:pPr algn="ctr"/>
            <a:r>
              <a:rPr lang="en-GB" dirty="0" smtClean="0">
                <a:latin typeface="Arial" panose="020B0604020202020204" pitchFamily="34" charset="0"/>
                <a:cs typeface="Arial" panose="020B0604020202020204" pitchFamily="34" charset="0"/>
              </a:rPr>
              <a:t>Three</a:t>
            </a:r>
            <a:endParaRPr lang="en-GB" dirty="0">
              <a:latin typeface="Arial" panose="020B0604020202020204" pitchFamily="34" charset="0"/>
              <a:cs typeface="Arial" panose="020B0604020202020204" pitchFamily="34" charset="0"/>
            </a:endParaRPr>
          </a:p>
        </p:txBody>
      </p:sp>
      <p:sp>
        <p:nvSpPr>
          <p:cNvPr id="43" name="TextBox 42"/>
          <p:cNvSpPr txBox="1"/>
          <p:nvPr/>
        </p:nvSpPr>
        <p:spPr>
          <a:xfrm>
            <a:off x="7274144" y="906250"/>
            <a:ext cx="1109247" cy="369332"/>
          </a:xfrm>
          <a:prstGeom prst="rect">
            <a:avLst/>
          </a:prstGeom>
          <a:noFill/>
        </p:spPr>
        <p:txBody>
          <a:bodyPr wrap="square" rtlCol="0">
            <a:spAutoFit/>
          </a:bodyPr>
          <a:lstStyle/>
          <a:p>
            <a:pPr algn="ctr"/>
            <a:r>
              <a:rPr lang="en-GB" dirty="0" smtClean="0">
                <a:latin typeface="Arial" panose="020B0604020202020204" pitchFamily="34" charset="0"/>
                <a:cs typeface="Arial" panose="020B0604020202020204" pitchFamily="34" charset="0"/>
              </a:rPr>
              <a:t>Four</a:t>
            </a:r>
            <a:endParaRPr lang="en-GB" dirty="0">
              <a:latin typeface="Arial" panose="020B0604020202020204" pitchFamily="34" charset="0"/>
              <a:cs typeface="Arial" panose="020B0604020202020204" pitchFamily="34" charset="0"/>
            </a:endParaRPr>
          </a:p>
        </p:txBody>
      </p:sp>
      <p:sp>
        <p:nvSpPr>
          <p:cNvPr id="44" name="TextBox 43"/>
          <p:cNvSpPr txBox="1"/>
          <p:nvPr/>
        </p:nvSpPr>
        <p:spPr>
          <a:xfrm>
            <a:off x="9299263" y="897832"/>
            <a:ext cx="885885" cy="369332"/>
          </a:xfrm>
          <a:prstGeom prst="rect">
            <a:avLst/>
          </a:prstGeom>
          <a:noFill/>
        </p:spPr>
        <p:txBody>
          <a:bodyPr wrap="square" rtlCol="0">
            <a:spAutoFit/>
          </a:bodyPr>
          <a:lstStyle/>
          <a:p>
            <a:pPr algn="ctr"/>
            <a:r>
              <a:rPr lang="en-GB" dirty="0" smtClean="0">
                <a:latin typeface="Arial" panose="020B0604020202020204" pitchFamily="34" charset="0"/>
                <a:cs typeface="Arial" panose="020B0604020202020204" pitchFamily="34" charset="0"/>
              </a:rPr>
              <a:t>Five</a:t>
            </a:r>
            <a:endParaRPr lang="en-GB" dirty="0">
              <a:latin typeface="Arial" panose="020B0604020202020204" pitchFamily="34" charset="0"/>
              <a:cs typeface="Arial" panose="020B0604020202020204" pitchFamily="34" charset="0"/>
            </a:endParaRPr>
          </a:p>
        </p:txBody>
      </p:sp>
      <p:sp>
        <p:nvSpPr>
          <p:cNvPr id="45" name="TextBox 44"/>
          <p:cNvSpPr txBox="1"/>
          <p:nvPr/>
        </p:nvSpPr>
        <p:spPr>
          <a:xfrm>
            <a:off x="1703899" y="3569883"/>
            <a:ext cx="1172567" cy="369332"/>
          </a:xfrm>
          <a:prstGeom prst="rect">
            <a:avLst/>
          </a:prstGeom>
          <a:noFill/>
        </p:spPr>
        <p:txBody>
          <a:bodyPr wrap="square" rtlCol="0">
            <a:spAutoFit/>
          </a:bodyPr>
          <a:lstStyle/>
          <a:p>
            <a:pPr algn="ctr"/>
            <a:r>
              <a:rPr lang="en-GB" dirty="0" smtClean="0">
                <a:latin typeface="Arial" panose="020B0604020202020204" pitchFamily="34" charset="0"/>
                <a:cs typeface="Arial" panose="020B0604020202020204" pitchFamily="34" charset="0"/>
              </a:rPr>
              <a:t>Six</a:t>
            </a:r>
            <a:endParaRPr lang="en-GB" dirty="0">
              <a:latin typeface="Arial" panose="020B0604020202020204" pitchFamily="34" charset="0"/>
              <a:cs typeface="Arial" panose="020B0604020202020204" pitchFamily="34" charset="0"/>
            </a:endParaRPr>
          </a:p>
        </p:txBody>
      </p:sp>
      <p:sp>
        <p:nvSpPr>
          <p:cNvPr id="46" name="TextBox 45"/>
          <p:cNvSpPr txBox="1"/>
          <p:nvPr/>
        </p:nvSpPr>
        <p:spPr>
          <a:xfrm>
            <a:off x="3633871" y="3569883"/>
            <a:ext cx="1063600" cy="369332"/>
          </a:xfrm>
          <a:prstGeom prst="rect">
            <a:avLst/>
          </a:prstGeom>
          <a:noFill/>
        </p:spPr>
        <p:txBody>
          <a:bodyPr wrap="square" rtlCol="0">
            <a:spAutoFit/>
          </a:bodyPr>
          <a:lstStyle/>
          <a:p>
            <a:pPr algn="ctr"/>
            <a:r>
              <a:rPr lang="en-GB" dirty="0" smtClean="0">
                <a:latin typeface="Arial" panose="020B0604020202020204" pitchFamily="34" charset="0"/>
                <a:cs typeface="Arial" panose="020B0604020202020204" pitchFamily="34" charset="0"/>
              </a:rPr>
              <a:t>Seven</a:t>
            </a:r>
            <a:endParaRPr lang="en-GB" dirty="0">
              <a:latin typeface="Arial" panose="020B0604020202020204" pitchFamily="34" charset="0"/>
              <a:cs typeface="Arial" panose="020B0604020202020204" pitchFamily="34" charset="0"/>
            </a:endParaRPr>
          </a:p>
        </p:txBody>
      </p:sp>
      <p:sp>
        <p:nvSpPr>
          <p:cNvPr id="47" name="TextBox 46"/>
          <p:cNvSpPr txBox="1"/>
          <p:nvPr/>
        </p:nvSpPr>
        <p:spPr>
          <a:xfrm>
            <a:off x="5387032" y="3569883"/>
            <a:ext cx="1006928" cy="369332"/>
          </a:xfrm>
          <a:prstGeom prst="rect">
            <a:avLst/>
          </a:prstGeom>
          <a:noFill/>
        </p:spPr>
        <p:txBody>
          <a:bodyPr wrap="square" rtlCol="0">
            <a:spAutoFit/>
          </a:bodyPr>
          <a:lstStyle/>
          <a:p>
            <a:pPr algn="ctr"/>
            <a:r>
              <a:rPr lang="en-GB" dirty="0" smtClean="0">
                <a:latin typeface="Arial" panose="020B0604020202020204" pitchFamily="34" charset="0"/>
                <a:cs typeface="Arial" panose="020B0604020202020204" pitchFamily="34" charset="0"/>
              </a:rPr>
              <a:t>Eight</a:t>
            </a:r>
            <a:endParaRPr lang="en-GB" dirty="0">
              <a:latin typeface="Arial" panose="020B0604020202020204" pitchFamily="34" charset="0"/>
              <a:cs typeface="Arial" panose="020B0604020202020204" pitchFamily="34" charset="0"/>
            </a:endParaRPr>
          </a:p>
        </p:txBody>
      </p:sp>
      <p:sp>
        <p:nvSpPr>
          <p:cNvPr id="48" name="TextBox 47"/>
          <p:cNvSpPr txBox="1"/>
          <p:nvPr/>
        </p:nvSpPr>
        <p:spPr>
          <a:xfrm>
            <a:off x="7218520" y="3569883"/>
            <a:ext cx="1075631" cy="369332"/>
          </a:xfrm>
          <a:prstGeom prst="rect">
            <a:avLst/>
          </a:prstGeom>
          <a:noFill/>
        </p:spPr>
        <p:txBody>
          <a:bodyPr wrap="square" rtlCol="0">
            <a:spAutoFit/>
          </a:bodyPr>
          <a:lstStyle/>
          <a:p>
            <a:pPr algn="ctr"/>
            <a:r>
              <a:rPr lang="en-GB" dirty="0" smtClean="0">
                <a:latin typeface="Arial" panose="020B0604020202020204" pitchFamily="34" charset="0"/>
                <a:cs typeface="Arial" panose="020B0604020202020204" pitchFamily="34" charset="0"/>
              </a:rPr>
              <a:t>Nine</a:t>
            </a:r>
            <a:endParaRPr lang="en-GB" dirty="0">
              <a:latin typeface="Arial" panose="020B0604020202020204" pitchFamily="34" charset="0"/>
              <a:cs typeface="Arial" panose="020B0604020202020204" pitchFamily="34" charset="0"/>
            </a:endParaRPr>
          </a:p>
        </p:txBody>
      </p:sp>
      <p:sp>
        <p:nvSpPr>
          <p:cNvPr id="49" name="TextBox 48"/>
          <p:cNvSpPr txBox="1"/>
          <p:nvPr/>
        </p:nvSpPr>
        <p:spPr>
          <a:xfrm>
            <a:off x="9236324" y="3567892"/>
            <a:ext cx="1091204" cy="371323"/>
          </a:xfrm>
          <a:prstGeom prst="rect">
            <a:avLst/>
          </a:prstGeom>
          <a:noFill/>
        </p:spPr>
        <p:txBody>
          <a:bodyPr wrap="square" rtlCol="0">
            <a:spAutoFit/>
          </a:bodyPr>
          <a:lstStyle/>
          <a:p>
            <a:pPr algn="ctr"/>
            <a:r>
              <a:rPr lang="en-GB" dirty="0" smtClean="0">
                <a:latin typeface="Arial" panose="020B0604020202020204" pitchFamily="34" charset="0"/>
                <a:cs typeface="Arial" panose="020B0604020202020204" pitchFamily="34" charset="0"/>
              </a:rPr>
              <a:t>Ten</a:t>
            </a:r>
            <a:endParaRPr lang="en-GB" dirty="0">
              <a:latin typeface="Arial" panose="020B0604020202020204" pitchFamily="34" charset="0"/>
              <a:cs typeface="Arial" panose="020B0604020202020204" pitchFamily="34" charset="0"/>
            </a:endParaRPr>
          </a:p>
        </p:txBody>
      </p:sp>
      <p:sp>
        <p:nvSpPr>
          <p:cNvPr id="50" name="TextBox 49"/>
          <p:cNvSpPr txBox="1"/>
          <p:nvPr/>
        </p:nvSpPr>
        <p:spPr>
          <a:xfrm>
            <a:off x="4276437" y="187854"/>
            <a:ext cx="3094182" cy="646331"/>
          </a:xfrm>
          <a:prstGeom prst="rect">
            <a:avLst/>
          </a:prstGeom>
          <a:solidFill>
            <a:schemeClr val="bg1"/>
          </a:solidFill>
          <a:ln>
            <a:solidFill>
              <a:schemeClr val="tx1"/>
            </a:solidFill>
          </a:ln>
        </p:spPr>
        <p:txBody>
          <a:bodyPr wrap="square" rtlCol="0">
            <a:spAutoFit/>
          </a:bodyPr>
          <a:lstStyle/>
          <a:p>
            <a:r>
              <a:rPr lang="en-GB" sz="3600" dirty="0" smtClean="0">
                <a:solidFill>
                  <a:prstClr val="black"/>
                </a:solidFill>
                <a:latin typeface="Arial" panose="020B0604020202020204" pitchFamily="34" charset="0"/>
                <a:cs typeface="Arial" panose="020B0604020202020204" pitchFamily="34" charset="0"/>
              </a:rPr>
              <a:t>Numbers 1-10</a:t>
            </a:r>
            <a:endParaRPr lang="en-GB"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672249535"/>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041629" y="0"/>
            <a:ext cx="10108546" cy="6858000"/>
          </a:xfrm>
          <a:prstGeom prst="rect">
            <a:avLst/>
          </a:prstGeom>
          <a:solidFill>
            <a:srgbClr val="00B0F0"/>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4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5" name="TextBox 4"/>
          <p:cNvSpPr txBox="1"/>
          <p:nvPr/>
        </p:nvSpPr>
        <p:spPr>
          <a:xfrm rot="16200000">
            <a:off x="-2970506" y="2893713"/>
            <a:ext cx="6945744" cy="86177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5000" b="0" i="0" u="none" strike="noStrike" kern="1200" cap="none" spc="0" normalizeH="0" baseline="0" noProof="0" dirty="0" smtClean="0">
                <a:ln>
                  <a:noFill/>
                </a:ln>
                <a:solidFill>
                  <a:prstClr val="black"/>
                </a:solidFill>
                <a:effectLst/>
                <a:uLnTx/>
                <a:uFillTx/>
                <a:latin typeface="Arial" panose="020B0604020202020204" pitchFamily="34" charset="0"/>
                <a:ea typeface="+mn-ea"/>
                <a:cs typeface="Arial" panose="020B0604020202020204" pitchFamily="34" charset="0"/>
              </a:rPr>
              <a:t>Language of the month</a:t>
            </a:r>
            <a:endParaRPr kumimoji="0" lang="en-GB" sz="5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6" name="TextBox 5"/>
          <p:cNvSpPr txBox="1"/>
          <p:nvPr/>
        </p:nvSpPr>
        <p:spPr>
          <a:xfrm rot="16200000">
            <a:off x="8914513" y="2649789"/>
            <a:ext cx="5604118" cy="78483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500" b="0" i="0" u="none" strike="noStrike" kern="1200" cap="none" spc="0" normalizeH="0" baseline="0" noProof="0" dirty="0" smtClean="0">
                <a:ln>
                  <a:noFill/>
                </a:ln>
                <a:solidFill>
                  <a:prstClr val="black"/>
                </a:solidFill>
                <a:effectLst/>
                <a:uLnTx/>
                <a:uFillTx/>
                <a:latin typeface="Calibri" panose="020F0502020204030204"/>
                <a:ea typeface="+mn-ea"/>
                <a:cs typeface="+mn-cs"/>
              </a:rPr>
              <a:t>March – Sign Language</a:t>
            </a:r>
            <a:endParaRPr kumimoji="0" lang="en-GB" sz="4500" b="1"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1" name="Rectangle 3"/>
          <p:cNvSpPr>
            <a:spLocks noChangeArrowheads="1"/>
          </p:cNvSpPr>
          <p:nvPr/>
        </p:nvSpPr>
        <p:spPr bwMode="auto">
          <a:xfrm>
            <a:off x="304800" y="394901"/>
            <a:ext cx="65" cy="276999"/>
          </a:xfrm>
          <a:prstGeom prst="rect">
            <a:avLst/>
          </a:prstGeom>
          <a:solidFill>
            <a:srgbClr val="F8F9FA"/>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1800" b="0" i="0" u="none" strike="noStrike" kern="1200" cap="none" spc="0" normalizeH="0" baseline="0" noProof="0" dirty="0" smtClean="0">
              <a:ln>
                <a:noFill/>
              </a:ln>
              <a:solidFill>
                <a:prstClr val="black"/>
              </a:solidFill>
              <a:effectLst/>
              <a:uLnTx/>
              <a:uFillTx/>
              <a:latin typeface="Arial" panose="020B0604020202020204" pitchFamily="34" charset="0"/>
              <a:ea typeface="+mn-ea"/>
              <a:cs typeface="+mn-cs"/>
            </a:endParaRPr>
          </a:p>
        </p:txBody>
      </p:sp>
      <p:pic>
        <p:nvPicPr>
          <p:cNvPr id="12" name="Picture 11"/>
          <p:cNvPicPr>
            <a:picLocks noChangeAspect="1"/>
          </p:cNvPicPr>
          <p:nvPr/>
        </p:nvPicPr>
        <p:blipFill>
          <a:blip r:embed="rId2"/>
          <a:stretch>
            <a:fillRect/>
          </a:stretch>
        </p:blipFill>
        <p:spPr>
          <a:xfrm>
            <a:off x="11258550" y="5846618"/>
            <a:ext cx="933972" cy="910328"/>
          </a:xfrm>
          <a:prstGeom prst="rect">
            <a:avLst/>
          </a:prstGeom>
        </p:spPr>
      </p:pic>
      <p:sp>
        <p:nvSpPr>
          <p:cNvPr id="4" name="Rounded Rectangle 3"/>
          <p:cNvSpPr/>
          <p:nvPr/>
        </p:nvSpPr>
        <p:spPr>
          <a:xfrm>
            <a:off x="1357745" y="240145"/>
            <a:ext cx="9291782" cy="6271491"/>
          </a:xfrm>
          <a:prstGeom prst="round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r>
              <a:rPr lang="en-GB" sz="2000" b="1" dirty="0" smtClean="0">
                <a:solidFill>
                  <a:prstClr val="black"/>
                </a:solidFill>
                <a:latin typeface="Arial" panose="020B0604020202020204" pitchFamily="34" charset="0"/>
                <a:cs typeface="Arial" panose="020B0604020202020204" pitchFamily="34" charset="0"/>
              </a:rPr>
              <a:t>Useful websites:</a:t>
            </a:r>
            <a:endParaRPr lang="en-GB" sz="2000" b="1" dirty="0">
              <a:solidFill>
                <a:prstClr val="black"/>
              </a:solidFill>
              <a:latin typeface="Arial" panose="020B0604020202020204" pitchFamily="34" charset="0"/>
              <a:cs typeface="Arial" panose="020B0604020202020204" pitchFamily="34" charset="0"/>
            </a:endParaRPr>
          </a:p>
          <a:p>
            <a:pPr lvl="0"/>
            <a:endParaRPr lang="en-GB" b="1" dirty="0">
              <a:solidFill>
                <a:prstClr val="black"/>
              </a:solidFill>
              <a:latin typeface="Arial" panose="020B0604020202020204" pitchFamily="34" charset="0"/>
              <a:cs typeface="Arial" panose="020B0604020202020204" pitchFamily="34" charset="0"/>
            </a:endParaRPr>
          </a:p>
          <a:p>
            <a:pPr lvl="0"/>
            <a:endParaRPr lang="en-GB" b="1" dirty="0">
              <a:solidFill>
                <a:prstClr val="black"/>
              </a:solidFill>
              <a:latin typeface="Arial" panose="020B0604020202020204" pitchFamily="34" charset="0"/>
              <a:cs typeface="Arial" panose="020B0604020202020204" pitchFamily="34" charset="0"/>
            </a:endParaRPr>
          </a:p>
          <a:p>
            <a:pPr lvl="0"/>
            <a:r>
              <a:rPr lang="en-GB" b="1" dirty="0">
                <a:solidFill>
                  <a:prstClr val="black"/>
                </a:solidFill>
                <a:latin typeface="Arial" panose="020B0604020202020204" pitchFamily="34" charset="0"/>
                <a:cs typeface="Arial" panose="020B0604020202020204" pitchFamily="34" charset="0"/>
              </a:rPr>
              <a:t>What is British Sign Language?:</a:t>
            </a:r>
          </a:p>
          <a:p>
            <a:pPr lvl="0"/>
            <a:r>
              <a:rPr lang="en-US" b="1" dirty="0">
                <a:solidFill>
                  <a:prstClr val="black"/>
                </a:solidFill>
                <a:latin typeface="Arial" panose="020B0604020202020204" pitchFamily="34" charset="0"/>
                <a:cs typeface="Arial" panose="020B0604020202020204" pitchFamily="34" charset="0"/>
                <a:hlinkClick r:id="rId3"/>
              </a:rPr>
              <a:t>https://www.british-sign.co.uk/what-is-british-sign-language/</a:t>
            </a:r>
            <a:r>
              <a:rPr lang="en-US" b="1" dirty="0">
                <a:solidFill>
                  <a:prstClr val="black"/>
                </a:solidFill>
                <a:latin typeface="Arial" panose="020B0604020202020204" pitchFamily="34" charset="0"/>
                <a:cs typeface="Arial" panose="020B0604020202020204" pitchFamily="34" charset="0"/>
              </a:rPr>
              <a:t> </a:t>
            </a:r>
          </a:p>
          <a:p>
            <a:pPr lvl="0"/>
            <a:endParaRPr lang="en-US" b="1" dirty="0">
              <a:solidFill>
                <a:prstClr val="black"/>
              </a:solidFill>
              <a:latin typeface="Arial" panose="020B0604020202020204" pitchFamily="34" charset="0"/>
              <a:cs typeface="Arial" panose="020B0604020202020204" pitchFamily="34" charset="0"/>
            </a:endParaRPr>
          </a:p>
          <a:p>
            <a:pPr lvl="0"/>
            <a:endParaRPr lang="en-US" b="1" dirty="0">
              <a:solidFill>
                <a:prstClr val="black"/>
              </a:solidFill>
              <a:latin typeface="Arial" panose="020B0604020202020204" pitchFamily="34" charset="0"/>
              <a:cs typeface="Arial" panose="020B0604020202020204" pitchFamily="34" charset="0"/>
            </a:endParaRPr>
          </a:p>
          <a:p>
            <a:pPr lvl="0"/>
            <a:r>
              <a:rPr lang="en-GB" b="1" dirty="0">
                <a:solidFill>
                  <a:prstClr val="black"/>
                </a:solidFill>
                <a:latin typeface="Arial" panose="020B0604020202020204" pitchFamily="34" charset="0"/>
                <a:cs typeface="Arial" panose="020B0604020202020204" pitchFamily="34" charset="0"/>
              </a:rPr>
              <a:t>Online British Sign Language dictionary:</a:t>
            </a:r>
          </a:p>
          <a:p>
            <a:pPr lvl="0"/>
            <a:r>
              <a:rPr lang="en-US" b="1" dirty="0">
                <a:solidFill>
                  <a:prstClr val="black"/>
                </a:solidFill>
                <a:latin typeface="Arial" panose="020B0604020202020204" pitchFamily="34" charset="0"/>
                <a:cs typeface="Arial" panose="020B0604020202020204" pitchFamily="34" charset="0"/>
                <a:hlinkClick r:id="rId4"/>
              </a:rPr>
              <a:t>https://www.british-sign.co.uk/british-sign-language/dictionary/</a:t>
            </a:r>
            <a:r>
              <a:rPr lang="en-US" b="1" dirty="0">
                <a:solidFill>
                  <a:prstClr val="black"/>
                </a:solidFill>
                <a:latin typeface="Arial" panose="020B0604020202020204" pitchFamily="34" charset="0"/>
                <a:cs typeface="Arial" panose="020B0604020202020204" pitchFamily="34" charset="0"/>
              </a:rPr>
              <a:t> </a:t>
            </a:r>
          </a:p>
          <a:p>
            <a:pPr lvl="0"/>
            <a:endParaRPr lang="en-US" b="1" dirty="0">
              <a:solidFill>
                <a:prstClr val="black"/>
              </a:solidFill>
              <a:latin typeface="Arial" panose="020B0604020202020204" pitchFamily="34" charset="0"/>
              <a:cs typeface="Arial" panose="020B0604020202020204" pitchFamily="34" charset="0"/>
            </a:endParaRPr>
          </a:p>
          <a:p>
            <a:pPr lvl="0"/>
            <a:endParaRPr lang="en-US" b="1" dirty="0">
              <a:solidFill>
                <a:prstClr val="black"/>
              </a:solidFill>
              <a:latin typeface="Arial" panose="020B0604020202020204" pitchFamily="34" charset="0"/>
              <a:cs typeface="Arial" panose="020B0604020202020204" pitchFamily="34" charset="0"/>
            </a:endParaRPr>
          </a:p>
          <a:p>
            <a:pPr lvl="0"/>
            <a:r>
              <a:rPr lang="en-GB" b="1" dirty="0">
                <a:solidFill>
                  <a:prstClr val="black"/>
                </a:solidFill>
                <a:latin typeface="Arial" panose="020B0604020202020204" pitchFamily="34" charset="0"/>
                <a:cs typeface="Arial" panose="020B0604020202020204" pitchFamily="34" charset="0"/>
              </a:rPr>
              <a:t>Signs for feelings and emotions:</a:t>
            </a:r>
            <a:endParaRPr lang="en-US" b="1" dirty="0">
              <a:solidFill>
                <a:prstClr val="black"/>
              </a:solidFill>
              <a:latin typeface="Arial" panose="020B0604020202020204" pitchFamily="34" charset="0"/>
              <a:cs typeface="Arial" panose="020B0604020202020204" pitchFamily="34" charset="0"/>
            </a:endParaRPr>
          </a:p>
          <a:p>
            <a:pPr lvl="0"/>
            <a:r>
              <a:rPr lang="en-US" b="1" dirty="0">
                <a:solidFill>
                  <a:prstClr val="black"/>
                </a:solidFill>
                <a:latin typeface="Arial" panose="020B0604020202020204" pitchFamily="34" charset="0"/>
                <a:cs typeface="Arial" panose="020B0604020202020204" pitchFamily="34" charset="0"/>
                <a:hlinkClick r:id="rId5"/>
              </a:rPr>
              <a:t>https://www.youtube.com/playlist?list=PLibdbQXeyr22j4qbGGPyKjlHvxBn62bgK</a:t>
            </a:r>
            <a:endParaRPr lang="en-US" b="1" dirty="0">
              <a:solidFill>
                <a:prstClr val="black"/>
              </a:solidFill>
              <a:latin typeface="Arial" panose="020B0604020202020204" pitchFamily="34" charset="0"/>
              <a:cs typeface="Arial" panose="020B0604020202020204" pitchFamily="34" charset="0"/>
            </a:endParaRPr>
          </a:p>
          <a:p>
            <a:pPr lvl="0"/>
            <a:endParaRPr lang="en-US" b="1" dirty="0">
              <a:solidFill>
                <a:prstClr val="black"/>
              </a:solidFill>
              <a:latin typeface="Arial" panose="020B0604020202020204" pitchFamily="34" charset="0"/>
              <a:cs typeface="Arial" panose="020B0604020202020204" pitchFamily="34" charset="0"/>
            </a:endParaRPr>
          </a:p>
          <a:p>
            <a:pPr lvl="0"/>
            <a:endParaRPr lang="en-US" b="1" dirty="0">
              <a:solidFill>
                <a:prstClr val="black"/>
              </a:solidFill>
              <a:latin typeface="Arial" panose="020B0604020202020204" pitchFamily="34" charset="0"/>
              <a:cs typeface="Arial" panose="020B0604020202020204" pitchFamily="34" charset="0"/>
            </a:endParaRPr>
          </a:p>
          <a:p>
            <a:pPr lvl="0"/>
            <a:r>
              <a:rPr lang="en-US" b="1" dirty="0">
                <a:solidFill>
                  <a:prstClr val="black"/>
                </a:solidFill>
                <a:latin typeface="Arial" panose="020B0604020202020204" pitchFamily="34" charset="0"/>
                <a:cs typeface="Arial" panose="020B0604020202020204" pitchFamily="34" charset="0"/>
              </a:rPr>
              <a:t>Signed Nursery Rhymes (</a:t>
            </a:r>
            <a:r>
              <a:rPr lang="en-US" b="1" dirty="0" err="1">
                <a:solidFill>
                  <a:prstClr val="black"/>
                </a:solidFill>
                <a:latin typeface="Arial" panose="020B0604020202020204" pitchFamily="34" charset="0"/>
                <a:cs typeface="Arial" panose="020B0604020202020204" pitchFamily="34" charset="0"/>
              </a:rPr>
              <a:t>cbeebies</a:t>
            </a:r>
            <a:r>
              <a:rPr lang="en-US" b="1" dirty="0">
                <a:solidFill>
                  <a:prstClr val="black"/>
                </a:solidFill>
                <a:latin typeface="Arial" panose="020B0604020202020204" pitchFamily="34" charset="0"/>
                <a:cs typeface="Arial" panose="020B0604020202020204" pitchFamily="34" charset="0"/>
              </a:rPr>
              <a:t>):</a:t>
            </a:r>
          </a:p>
          <a:p>
            <a:pPr lvl="0"/>
            <a:r>
              <a:rPr lang="en-US" b="1" dirty="0">
                <a:solidFill>
                  <a:prstClr val="black"/>
                </a:solidFill>
                <a:latin typeface="Arial" panose="020B0604020202020204" pitchFamily="34" charset="0"/>
                <a:cs typeface="Arial" panose="020B0604020202020204" pitchFamily="34" charset="0"/>
                <a:hlinkClick r:id="rId6"/>
              </a:rPr>
              <a:t>https://www.youtube.com/watch?v=1l951PsA3Sg</a:t>
            </a:r>
            <a:r>
              <a:rPr lang="en-US" b="1" dirty="0">
                <a:solidFill>
                  <a:prstClr val="black"/>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919992479"/>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91627</TotalTime>
  <Words>445</Words>
  <Application>Microsoft Office PowerPoint</Application>
  <PresentationFormat>Widescreen</PresentationFormat>
  <Paragraphs>130</Paragraphs>
  <Slides>7</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7</vt:i4>
      </vt:variant>
    </vt:vector>
  </HeadingPairs>
  <TitlesOfParts>
    <vt:vector size="11" baseType="lpstr">
      <vt:lpstr>Arial</vt:lpstr>
      <vt:lpstr>Calibri</vt:lpstr>
      <vt:lpstr>Calibri Light</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Priory School</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Ummara Parvez</dc:creator>
  <cp:lastModifiedBy>Ummara Parvez</cp:lastModifiedBy>
  <cp:revision>153</cp:revision>
  <dcterms:created xsi:type="dcterms:W3CDTF">2025-01-03T14:40:52Z</dcterms:created>
  <dcterms:modified xsi:type="dcterms:W3CDTF">2026-03-01T12:03:04Z</dcterms:modified>
</cp:coreProperties>
</file>